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9" r:id="rId3"/>
    <p:sldId id="258" r:id="rId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6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ED9FDD-0C84-4CB5-8C09-C6DBE57BA30E}" type="datetimeFigureOut">
              <a:rPr lang="ru-RU" smtClean="0"/>
              <a:t>29.04.2026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B3B6C6-3DA3-404C-BC2B-05642A32D964}" type="slidenum">
              <a:rPr lang="ru-RU" smtClean="0"/>
              <a:t>‹#›</a:t>
            </a:fld>
            <a:endParaRPr lang="ru-RU"/>
          </a:p>
        </p:txBody>
      </p:sp>
    </p:spTree>
    <p:extLst>
      <p:ext uri="{BB962C8B-B14F-4D97-AF65-F5344CB8AC3E}">
        <p14:creationId xmlns:p14="http://schemas.microsoft.com/office/powerpoint/2010/main" val="3823170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1</a:t>
            </a:fld>
            <a:endParaRPr lang="ru-RU"/>
          </a:p>
        </p:txBody>
      </p:sp>
    </p:spTree>
    <p:extLst>
      <p:ext uri="{BB962C8B-B14F-4D97-AF65-F5344CB8AC3E}">
        <p14:creationId xmlns:p14="http://schemas.microsoft.com/office/powerpoint/2010/main" val="110347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2</a:t>
            </a:fld>
            <a:endParaRPr lang="ru-RU"/>
          </a:p>
        </p:txBody>
      </p:sp>
    </p:spTree>
    <p:extLst>
      <p:ext uri="{BB962C8B-B14F-4D97-AF65-F5344CB8AC3E}">
        <p14:creationId xmlns:p14="http://schemas.microsoft.com/office/powerpoint/2010/main" val="3827224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0609918-8C4A-40CB-9732-139F9593A77B}"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2167824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609918-8C4A-40CB-9732-139F9593A77B}"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1599803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609918-8C4A-40CB-9732-139F9593A77B}"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1281333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0609918-8C4A-40CB-9732-139F9593A77B}"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7612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0609918-8C4A-40CB-9732-139F9593A77B}" type="datetimeFigureOut">
              <a:rPr lang="ru-RU" smtClean="0"/>
              <a:t>29.04.2026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188427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0609918-8C4A-40CB-9732-139F9593A77B}" type="datetimeFigureOut">
              <a:rPr lang="ru-RU" smtClean="0"/>
              <a:t>29.04.2026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2520145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0609918-8C4A-40CB-9732-139F9593A77B}" type="datetimeFigureOut">
              <a:rPr lang="ru-RU" smtClean="0"/>
              <a:t>29.04.2026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328437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0609918-8C4A-40CB-9732-139F9593A77B}" type="datetimeFigureOut">
              <a:rPr lang="ru-RU" smtClean="0"/>
              <a:t>29.04.2026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1789767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0609918-8C4A-40CB-9732-139F9593A77B}" type="datetimeFigureOut">
              <a:rPr lang="ru-RU" smtClean="0"/>
              <a:t>29.04.2026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3454248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609918-8C4A-40CB-9732-139F9593A77B}" type="datetimeFigureOut">
              <a:rPr lang="ru-RU" smtClean="0"/>
              <a:t>29.04.2026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3138975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0609918-8C4A-40CB-9732-139F9593A77B}" type="datetimeFigureOut">
              <a:rPr lang="ru-RU" smtClean="0"/>
              <a:t>29.04.2026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B9226FD-BF66-4456-9F98-0B5E5A3EEE81}" type="slidenum">
              <a:rPr lang="ru-RU" smtClean="0"/>
              <a:t>‹#›</a:t>
            </a:fld>
            <a:endParaRPr lang="ru-RU"/>
          </a:p>
        </p:txBody>
      </p:sp>
    </p:spTree>
    <p:extLst>
      <p:ext uri="{BB962C8B-B14F-4D97-AF65-F5344CB8AC3E}">
        <p14:creationId xmlns:p14="http://schemas.microsoft.com/office/powerpoint/2010/main" val="3209708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609918-8C4A-40CB-9732-139F9593A77B}" type="datetimeFigureOut">
              <a:rPr lang="ru-RU" smtClean="0"/>
              <a:t>29.04.2026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226FD-BF66-4456-9F98-0B5E5A3EEE81}" type="slidenum">
              <a:rPr lang="ru-RU" smtClean="0"/>
              <a:t>‹#›</a:t>
            </a:fld>
            <a:endParaRPr lang="ru-RU"/>
          </a:p>
        </p:txBody>
      </p:sp>
    </p:spTree>
    <p:extLst>
      <p:ext uri="{BB962C8B-B14F-4D97-AF65-F5344CB8AC3E}">
        <p14:creationId xmlns:p14="http://schemas.microsoft.com/office/powerpoint/2010/main" val="1499805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jpeg"/><Relationship Id="rId3" Type="http://schemas.openxmlformats.org/officeDocument/2006/relationships/image" Target="../media/image14.jpeg"/><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4692812" y="2105329"/>
            <a:ext cx="3576782" cy="17235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ru-RU" dirty="0" smtClean="0"/>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dirty="0"/>
          </a:p>
        </p:txBody>
      </p:sp>
      <p:pic>
        <p:nvPicPr>
          <p:cNvPr id="10" name="Рисунок 9"/>
          <p:cNvPicPr>
            <a:picLocks noChangeAspect="1"/>
          </p:cNvPicPr>
          <p:nvPr/>
        </p:nvPicPr>
        <p:blipFill rotWithShape="1">
          <a:blip r:embed="rId3">
            <a:extLst>
              <a:ext uri="{28A0092B-C50C-407E-A947-70E740481C1C}">
                <a14:useLocalDpi xmlns:a14="http://schemas.microsoft.com/office/drawing/2010/main" val="0"/>
              </a:ext>
            </a:extLst>
          </a:blip>
          <a:srcRect t="4797" r="8230" b="16852"/>
          <a:stretch/>
        </p:blipFill>
        <p:spPr>
          <a:xfrm>
            <a:off x="20930" y="144271"/>
            <a:ext cx="1865932" cy="1571918"/>
          </a:xfrm>
          <a:prstGeom prst="rect">
            <a:avLst/>
          </a:prstGeom>
        </p:spPr>
      </p:pic>
      <p:sp>
        <p:nvSpPr>
          <p:cNvPr id="11" name="Овал 10"/>
          <p:cNvSpPr/>
          <p:nvPr/>
        </p:nvSpPr>
        <p:spPr>
          <a:xfrm>
            <a:off x="599930" y="359465"/>
            <a:ext cx="1117267" cy="10769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900465" y="98954"/>
            <a:ext cx="4226478"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ЧИШМ</a:t>
            </a:r>
            <a:r>
              <a:rPr lang="tt-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Ә БАШЫ</a:t>
            </a:r>
            <a:endParaRPr lang="ru-RU" sz="4000" b="1" i="1" cap="none" spc="0" dirty="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endParaRPr>
          </a:p>
        </p:txBody>
      </p:sp>
      <p:sp>
        <p:nvSpPr>
          <p:cNvPr id="7" name="Прямоугольник 6"/>
          <p:cNvSpPr/>
          <p:nvPr/>
        </p:nvSpPr>
        <p:spPr>
          <a:xfrm>
            <a:off x="542867" y="470416"/>
            <a:ext cx="1231392" cy="830997"/>
          </a:xfrm>
          <a:prstGeom prst="rect">
            <a:avLst/>
          </a:prstGeom>
        </p:spPr>
        <p:txBody>
          <a:bodyPr wrap="square">
            <a:spAutoFit/>
          </a:bodyPr>
          <a:lstStyle/>
          <a:p>
            <a:pPr algn="ctr"/>
            <a:r>
              <a:rPr lang="tt-RU" sz="1600" b="1" dirty="0" smtClean="0">
                <a:ln/>
                <a:solidFill>
                  <a:srgbClr val="0070C0"/>
                </a:solidFill>
                <a:latin typeface="Arial" panose="020B0604020202020204" pitchFamily="34" charset="0"/>
                <a:cs typeface="Arial" panose="020B0604020202020204" pitchFamily="34" charset="0"/>
              </a:rPr>
              <a:t>№8</a:t>
            </a:r>
            <a:endParaRPr lang="ru-RU" sz="1600" b="1" dirty="0" smtClean="0">
              <a:ln/>
              <a:solidFill>
                <a:srgbClr val="0070C0"/>
              </a:solidFill>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апрель</a:t>
            </a:r>
            <a:endParaRPr lang="ru-RU" sz="1600" b="1" cap="none" spc="0" dirty="0" smtClean="0">
              <a:ln/>
              <a:solidFill>
                <a:srgbClr val="0070C0"/>
              </a:solidFill>
              <a:effectLst/>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2026 ел</a:t>
            </a:r>
            <a:endParaRPr lang="ru-RU" sz="1600" b="1" cap="none" spc="0" dirty="0">
              <a:ln/>
              <a:solidFill>
                <a:srgbClr val="0070C0"/>
              </a:solidFill>
              <a:effectLst/>
              <a:latin typeface="Arial" panose="020B0604020202020204" pitchFamily="34" charset="0"/>
              <a:cs typeface="Arial" panose="020B0604020202020204" pitchFamily="34" charset="0"/>
            </a:endParaRPr>
          </a:p>
        </p:txBody>
      </p:sp>
      <p:sp>
        <p:nvSpPr>
          <p:cNvPr id="12" name="Прямоугольник 11"/>
          <p:cNvSpPr/>
          <p:nvPr/>
        </p:nvSpPr>
        <p:spPr>
          <a:xfrm>
            <a:off x="200190" y="505692"/>
            <a:ext cx="7871577"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dirty="0" smtClean="0">
                <a:ln/>
                <a:solidFill>
                  <a:srgbClr val="002060"/>
                </a:solidFill>
                <a:latin typeface="Times New Roman" panose="02020603050405020304" pitchFamily="18" charset="0"/>
                <a:cs typeface="Times New Roman" panose="02020603050405020304" pitchFamily="18" charset="0"/>
              </a:rPr>
              <a:t> </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ШАТЛЫК</a:t>
            </a:r>
            <a:r>
              <a:rPr lang="ru-RU" sz="2000" b="1" dirty="0" smtClean="0">
                <a:ln/>
                <a:solidFill>
                  <a:srgbClr val="00B050"/>
                </a:solidFill>
                <a:latin typeface="Times New Roman" panose="02020603050405020304" pitchFamily="18" charset="0"/>
                <a:cs typeface="Times New Roman" panose="02020603050405020304" pitchFamily="18" charset="0"/>
              </a:rPr>
              <a:t>»</a:t>
            </a:r>
            <a:r>
              <a:rPr lang="tt-RU" sz="2000" b="1" dirty="0" smtClean="0">
                <a:ln/>
                <a:solidFill>
                  <a:srgbClr val="00B050"/>
                </a:solidFill>
                <a:latin typeface="Times New Roman" panose="02020603050405020304" pitchFamily="18" charset="0"/>
                <a:cs typeface="Times New Roman" panose="02020603050405020304" pitchFamily="18" charset="0"/>
              </a:rPr>
              <a:t> </a:t>
            </a:r>
            <a:r>
              <a:rPr lang="tt-RU" sz="2000" b="1" cap="none" spc="0" dirty="0" smtClean="0">
                <a:ln/>
                <a:solidFill>
                  <a:srgbClr val="00B050"/>
                </a:solidFill>
                <a:effectLst/>
                <a:latin typeface="Times New Roman" panose="02020603050405020304" pitchFamily="18" charset="0"/>
                <a:cs typeface="Times New Roman" panose="02020603050405020304" pitchFamily="18" charset="0"/>
              </a:rPr>
              <a:t>та үткән балачак, </a:t>
            </a:r>
          </a:p>
          <a:p>
            <a:pPr algn="ctr"/>
            <a:r>
              <a:rPr lang="tt-RU" sz="2000" b="1" dirty="0" smtClean="0">
                <a:ln/>
                <a:solidFill>
                  <a:srgbClr val="00B050"/>
                </a:solidFill>
                <a:latin typeface="Times New Roman" panose="02020603050405020304" pitchFamily="18" charset="0"/>
                <a:cs typeface="Times New Roman" panose="02020603050405020304" pitchFamily="18" charset="0"/>
              </a:rPr>
              <a:t>                                                                        күңелләрдә мәңге калачак</a:t>
            </a:r>
            <a:endParaRPr lang="ru-RU" sz="2000" b="1" cap="none" spc="0" dirty="0">
              <a:ln/>
              <a:solidFill>
                <a:srgbClr val="00B05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dirty="0"/>
          </a:p>
        </p:txBody>
      </p:sp>
      <p:sp>
        <p:nvSpPr>
          <p:cNvPr id="2" name="Прямоугольник 1"/>
          <p:cNvSpPr/>
          <p:nvPr/>
        </p:nvSpPr>
        <p:spPr>
          <a:xfrm>
            <a:off x="8402026" y="1436448"/>
            <a:ext cx="3645408" cy="307392"/>
          </a:xfrm>
          <a:prstGeom prst="rect">
            <a:avLst/>
          </a:prstGeom>
        </p:spPr>
        <p:txBody>
          <a:bodyPr wrap="square">
            <a:spAutoFit/>
          </a:bodyPr>
          <a:lstStyle/>
          <a:p>
            <a:pPr algn="ctr">
              <a:lnSpc>
                <a:spcPct val="107000"/>
              </a:lnSpc>
              <a:spcAft>
                <a:spcPts val="0"/>
              </a:spcAft>
            </a:pPr>
            <a:r>
              <a:rPr lang="tt-RU"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tt-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dirty="0"/>
          </a:p>
        </p:txBody>
      </p:sp>
      <p:sp>
        <p:nvSpPr>
          <p:cNvPr id="4" name="Прямоугольник 3"/>
          <p:cNvSpPr/>
          <p:nvPr/>
        </p:nvSpPr>
        <p:spPr>
          <a:xfrm>
            <a:off x="200191" y="-30457"/>
            <a:ext cx="11897770" cy="307777"/>
          </a:xfrm>
          <a:prstGeom prst="rect">
            <a:avLst/>
          </a:prstGeom>
        </p:spPr>
        <p:txBody>
          <a:bodyPr wrap="square">
            <a:spAutoFit/>
          </a:bodyPr>
          <a:lstStyle/>
          <a:p>
            <a:r>
              <a:rPr lang="ru-RU" sz="1400" b="1" dirty="0" smtClean="0">
                <a:ln/>
                <a:solidFill>
                  <a:srgbClr val="002060"/>
                </a:solidFill>
                <a:latin typeface="Times New Roman" panose="02020603050405020304" pitchFamily="18" charset="0"/>
                <a:cs typeface="Times New Roman" panose="02020603050405020304" pitchFamily="18" charset="0"/>
              </a:rPr>
              <a:t>Татарстан </a:t>
            </a:r>
            <a:r>
              <a:rPr lang="ru-RU" sz="1400" b="1" dirty="0" err="1">
                <a:ln/>
                <a:solidFill>
                  <a:srgbClr val="002060"/>
                </a:solidFill>
                <a:latin typeface="Times New Roman" panose="02020603050405020304" pitchFamily="18" charset="0"/>
                <a:cs typeface="Times New Roman" panose="02020603050405020304" pitchFamily="18" charset="0"/>
              </a:rPr>
              <a:t>Республикасы</a:t>
            </a:r>
            <a:r>
              <a:rPr lang="ru-RU" sz="1400" b="1" dirty="0">
                <a:ln/>
                <a:solidFill>
                  <a:srgbClr val="002060"/>
                </a:solidFill>
                <a:latin typeface="Times New Roman" panose="02020603050405020304" pitchFamily="18" charset="0"/>
                <a:cs typeface="Times New Roman" panose="02020603050405020304" pitchFamily="18" charset="0"/>
              </a:rPr>
              <a:t> Арча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районы "Арча 9 </a:t>
            </a:r>
            <a:r>
              <a:rPr lang="ru-RU" sz="1400" b="1" dirty="0" err="1">
                <a:ln/>
                <a:solidFill>
                  <a:srgbClr val="002060"/>
                </a:solidFill>
                <a:latin typeface="Times New Roman" panose="02020603050405020304" pitchFamily="18" charset="0"/>
                <a:cs typeface="Times New Roman" panose="02020603050405020304" pitchFamily="18" charset="0"/>
              </a:rPr>
              <a:t>нчы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балалар</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бакчасы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бюджет </a:t>
            </a:r>
            <a:r>
              <a:rPr lang="ru-RU" sz="1400" b="1" dirty="0" err="1">
                <a:ln/>
                <a:solidFill>
                  <a:srgbClr val="002060"/>
                </a:solidFill>
                <a:latin typeface="Times New Roman" panose="02020603050405020304" pitchFamily="18" charset="0"/>
                <a:cs typeface="Times New Roman" panose="02020603050405020304" pitchFamily="18" charset="0"/>
              </a:rPr>
              <a:t>мәктәпкәчә</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белем</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учреждениесе</a:t>
            </a:r>
            <a:endParaRPr lang="ru-RU" sz="1400" dirty="0">
              <a:solidFill>
                <a:srgbClr val="002060"/>
              </a:solidFill>
            </a:endParaRPr>
          </a:p>
        </p:txBody>
      </p:sp>
      <p:sp>
        <p:nvSpPr>
          <p:cNvPr id="8" name="Прямоугольник 7"/>
          <p:cNvSpPr/>
          <p:nvPr/>
        </p:nvSpPr>
        <p:spPr>
          <a:xfrm rot="10800000" flipV="1">
            <a:off x="5155554" y="1330234"/>
            <a:ext cx="4214926" cy="547842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tt-RU" sz="1400" dirty="0">
                <a:ln/>
                <a:solidFill>
                  <a:schemeClr val="tx1"/>
                </a:solidFill>
                <a:latin typeface="Times New Roman" panose="02020603050405020304" pitchFamily="18" charset="0"/>
                <a:cs typeface="Times New Roman" panose="02020603050405020304" pitchFamily="18" charset="0"/>
              </a:rPr>
              <a:t>Буген бөек татар шагыйре Г.Тукайга багышланган "Шигъриятнең якты йолдызы" исемле районкүләм шигырь сөйләүчеләр бәйгесе Арчаның 1 нче балалар бакчасында 3-4 яшьлек балалар </a:t>
            </a:r>
            <a:r>
              <a:rPr lang="tt-RU" sz="1400" dirty="0" smtClean="0">
                <a:ln/>
                <a:solidFill>
                  <a:schemeClr val="tx1"/>
                </a:solidFill>
                <a:latin typeface="Times New Roman" panose="02020603050405020304" pitchFamily="18" charset="0"/>
                <a:cs typeface="Times New Roman" panose="02020603050405020304" pitchFamily="18" charset="0"/>
              </a:rPr>
              <a:t> һәм 7 нче балалар бакчасында 5-7 яшьлекләр арасында </a:t>
            </a:r>
            <a:r>
              <a:rPr lang="tt-RU" sz="1400" dirty="0">
                <a:ln/>
                <a:solidFill>
                  <a:schemeClr val="tx1"/>
                </a:solidFill>
                <a:latin typeface="Times New Roman" panose="02020603050405020304" pitchFamily="18" charset="0"/>
                <a:cs typeface="Times New Roman" panose="02020603050405020304" pitchFamily="18" charset="0"/>
              </a:rPr>
              <a:t>  </a:t>
            </a:r>
            <a:r>
              <a:rPr lang="tt-RU" sz="1400" dirty="0" smtClean="0">
                <a:ln/>
                <a:solidFill>
                  <a:schemeClr val="tx1"/>
                </a:solidFill>
                <a:latin typeface="Times New Roman" panose="02020603050405020304" pitchFamily="18" charset="0"/>
                <a:cs typeface="Times New Roman" panose="02020603050405020304" pitchFamily="18" charset="0"/>
              </a:rPr>
              <a:t>булдып узды. </a:t>
            </a:r>
            <a:r>
              <a:rPr lang="tt-RU" sz="1400" dirty="0">
                <a:ln/>
                <a:solidFill>
                  <a:schemeClr val="tx1"/>
                </a:solidFill>
                <a:latin typeface="Times New Roman" panose="02020603050405020304" pitchFamily="18" charset="0"/>
                <a:cs typeface="Times New Roman" panose="02020603050405020304" pitchFamily="18" charset="0"/>
              </a:rPr>
              <a:t>Әлеге бәйгедә  </a:t>
            </a:r>
            <a:r>
              <a:rPr lang="tt-RU" sz="1400" dirty="0" smtClean="0">
                <a:ln/>
                <a:solidFill>
                  <a:schemeClr val="tx1"/>
                </a:solidFill>
                <a:latin typeface="Times New Roman" panose="02020603050405020304" pitchFamily="18" charset="0"/>
                <a:cs typeface="Times New Roman" panose="02020603050405020304" pitchFamily="18" charset="0"/>
              </a:rPr>
              <a:t>бакчабызга йөрүче </a:t>
            </a:r>
            <a:r>
              <a:rPr lang="tt-RU" sz="1400" dirty="0">
                <a:ln/>
                <a:solidFill>
                  <a:schemeClr val="tx1"/>
                </a:solidFill>
                <a:latin typeface="Times New Roman" panose="02020603050405020304" pitchFamily="18" charset="0"/>
                <a:cs typeface="Times New Roman" panose="02020603050405020304" pitchFamily="18" charset="0"/>
              </a:rPr>
              <a:t>Гыйзәтуллина </a:t>
            </a:r>
            <a:r>
              <a:rPr lang="tt-RU" sz="1400" dirty="0" smtClean="0">
                <a:ln/>
                <a:solidFill>
                  <a:schemeClr val="tx1"/>
                </a:solidFill>
                <a:latin typeface="Times New Roman" panose="02020603050405020304" pitchFamily="18" charset="0"/>
                <a:cs typeface="Times New Roman" panose="02020603050405020304" pitchFamily="18" charset="0"/>
              </a:rPr>
              <a:t>Ралинә, </a:t>
            </a:r>
            <a:r>
              <a:rPr lang="ru-RU" sz="1400" dirty="0">
                <a:solidFill>
                  <a:srgbClr val="2C2D2E"/>
                </a:solidFill>
                <a:latin typeface="Times New Roman" panose="02020603050405020304" pitchFamily="18" charset="0"/>
                <a:cs typeface="Times New Roman" panose="02020603050405020304" pitchFamily="18" charset="0"/>
              </a:rPr>
              <a:t>Мөбәракшин </a:t>
            </a:r>
            <a:r>
              <a:rPr lang="ru-RU" sz="1400" dirty="0" err="1">
                <a:solidFill>
                  <a:srgbClr val="2C2D2E"/>
                </a:solidFill>
                <a:latin typeface="Times New Roman" panose="02020603050405020304" pitchFamily="18" charset="0"/>
                <a:cs typeface="Times New Roman" panose="02020603050405020304" pitchFamily="18" charset="0"/>
              </a:rPr>
              <a:t>Нариман</a:t>
            </a:r>
            <a:r>
              <a:rPr lang="tt-RU" sz="1400" dirty="0" smtClean="0">
                <a:ln/>
                <a:solidFill>
                  <a:schemeClr val="tx1"/>
                </a:solidFill>
                <a:latin typeface="Times New Roman" panose="02020603050405020304" pitchFamily="18" charset="0"/>
                <a:cs typeface="Times New Roman" panose="02020603050405020304" pitchFamily="18" charset="0"/>
              </a:rPr>
              <a:t> беренче урыннар,  </a:t>
            </a:r>
            <a:r>
              <a:rPr lang="tt-RU" sz="1400" dirty="0">
                <a:ln/>
                <a:solidFill>
                  <a:schemeClr val="tx1"/>
                </a:solidFill>
                <a:latin typeface="Times New Roman" panose="02020603050405020304" pitchFamily="18" charset="0"/>
                <a:cs typeface="Times New Roman" panose="02020603050405020304" pitchFamily="18" charset="0"/>
              </a:rPr>
              <a:t>Гыйльмуллина Әминә  белән Дәүләтшин </a:t>
            </a:r>
            <a:r>
              <a:rPr lang="tt-RU" sz="1400" dirty="0" smtClean="0">
                <a:ln/>
                <a:solidFill>
                  <a:schemeClr val="tx1"/>
                </a:solidFill>
                <a:latin typeface="Times New Roman" panose="02020603050405020304" pitchFamily="18" charset="0"/>
                <a:cs typeface="Times New Roman" panose="02020603050405020304" pitchFamily="18" charset="0"/>
              </a:rPr>
              <a:t> Рамазан икенче</a:t>
            </a:r>
            <a:r>
              <a:rPr lang="tt-RU" sz="1400" dirty="0">
                <a:ln/>
                <a:solidFill>
                  <a:schemeClr val="tx1"/>
                </a:solidFill>
                <a:latin typeface="Times New Roman" panose="02020603050405020304" pitchFamily="18" charset="0"/>
                <a:cs typeface="Times New Roman" panose="02020603050405020304" pitchFamily="18" charset="0"/>
              </a:rPr>
              <a:t>  </a:t>
            </a:r>
            <a:r>
              <a:rPr lang="tt-RU" sz="1400" dirty="0" smtClean="0">
                <a:ln/>
                <a:solidFill>
                  <a:schemeClr val="tx1"/>
                </a:solidFill>
                <a:latin typeface="Times New Roman" panose="02020603050405020304" pitchFamily="18" charset="0"/>
                <a:cs typeface="Times New Roman" panose="02020603050405020304" pitchFamily="18" charset="0"/>
              </a:rPr>
              <a:t>урын,</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smtClean="0">
                <a:solidFill>
                  <a:srgbClr val="2C2D2E"/>
                </a:solidFill>
                <a:latin typeface="Times New Roman" panose="02020603050405020304" pitchFamily="18" charset="0"/>
                <a:cs typeface="Times New Roman" panose="02020603050405020304" pitchFamily="18" charset="0"/>
              </a:rPr>
              <a:t>һәм</a:t>
            </a:r>
            <a:r>
              <a:rPr lang="ru-RU" sz="1400" dirty="0" smtClean="0">
                <a:solidFill>
                  <a:srgbClr val="2C2D2E"/>
                </a:solidFill>
                <a:latin typeface="Times New Roman" panose="02020603050405020304" pitchFamily="18" charset="0"/>
                <a:cs typeface="Times New Roman" panose="02020603050405020304" pitchFamily="18" charset="0"/>
              </a:rPr>
              <a:t> Гомәрова </a:t>
            </a:r>
            <a:r>
              <a:rPr lang="ru-RU" sz="1400" dirty="0" err="1">
                <a:solidFill>
                  <a:srgbClr val="2C2D2E"/>
                </a:solidFill>
                <a:latin typeface="Times New Roman" panose="02020603050405020304" pitchFamily="18" charset="0"/>
                <a:cs typeface="Times New Roman" panose="02020603050405020304" pitchFamily="18" charset="0"/>
              </a:rPr>
              <a:t>Әминә</a:t>
            </a:r>
            <a:r>
              <a:rPr lang="tt-RU" sz="1400" dirty="0" smtClean="0">
                <a:ln/>
                <a:solidFill>
                  <a:schemeClr val="tx1"/>
                </a:solidFill>
                <a:latin typeface="Times New Roman" panose="02020603050405020304" pitchFamily="18" charset="0"/>
                <a:cs typeface="Times New Roman" panose="02020603050405020304" pitchFamily="18" charset="0"/>
              </a:rPr>
              <a:t> өченче урын яулап </a:t>
            </a:r>
            <a:r>
              <a:rPr lang="tt-RU" sz="1400" dirty="0">
                <a:ln/>
                <a:solidFill>
                  <a:schemeClr val="tx1"/>
                </a:solidFill>
                <a:latin typeface="Times New Roman" panose="02020603050405020304" pitchFamily="18" charset="0"/>
                <a:cs typeface="Times New Roman" panose="02020603050405020304" pitchFamily="18" charset="0"/>
              </a:rPr>
              <a:t>кайттылар. Балаларны  зур җиңүләре белән чын күңелдән </a:t>
            </a:r>
            <a:r>
              <a:rPr lang="tt-RU" sz="1400" dirty="0" smtClean="0">
                <a:ln/>
                <a:solidFill>
                  <a:schemeClr val="tx1"/>
                </a:solidFill>
                <a:latin typeface="Times New Roman" panose="02020603050405020304" pitchFamily="18" charset="0"/>
                <a:cs typeface="Times New Roman" panose="02020603050405020304" pitchFamily="18" charset="0"/>
              </a:rPr>
              <a:t>котлыйбыз! </a:t>
            </a:r>
            <a:r>
              <a:rPr lang="ru-RU" sz="1400" dirty="0">
                <a:solidFill>
                  <a:srgbClr val="2C2D2E"/>
                </a:solidFill>
                <a:latin typeface="Times New Roman" panose="02020603050405020304" pitchFamily="18" charset="0"/>
                <a:cs typeface="Times New Roman" panose="02020603050405020304" pitchFamily="18" charset="0"/>
              </a:rPr>
              <a:t>Туган </a:t>
            </a:r>
            <a:r>
              <a:rPr lang="ru-RU" sz="1400" dirty="0" err="1">
                <a:solidFill>
                  <a:srgbClr val="2C2D2E"/>
                </a:solidFill>
                <a:latin typeface="Times New Roman" panose="02020603050405020304" pitchFamily="18" charset="0"/>
                <a:cs typeface="Times New Roman" panose="02020603050405020304" pitchFamily="18" charset="0"/>
              </a:rPr>
              <a:t>телебезне</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онытмыйча</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татарча</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матур</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шигырьләр</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өйрәнеп</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тагын</a:t>
            </a:r>
            <a:r>
              <a:rPr lang="ru-RU" sz="1400" dirty="0">
                <a:solidFill>
                  <a:srgbClr val="2C2D2E"/>
                </a:solidFill>
                <a:latin typeface="Times New Roman" panose="02020603050405020304" pitchFamily="18" charset="0"/>
                <a:cs typeface="Times New Roman" panose="02020603050405020304" pitchFamily="18" charset="0"/>
              </a:rPr>
              <a:t> да </a:t>
            </a:r>
            <a:r>
              <a:rPr lang="ru-RU" sz="1400" dirty="0" err="1">
                <a:solidFill>
                  <a:srgbClr val="2C2D2E"/>
                </a:solidFill>
                <a:latin typeface="Times New Roman" panose="02020603050405020304" pitchFamily="18" charset="0"/>
                <a:cs typeface="Times New Roman" panose="02020603050405020304" pitchFamily="18" charset="0"/>
              </a:rPr>
              <a:t>зур</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уңышларга</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ирешүләрен</a:t>
            </a:r>
            <a:r>
              <a:rPr lang="ru-RU" sz="1400" dirty="0">
                <a:solidFill>
                  <a:srgbClr val="2C2D2E"/>
                </a:solidFill>
                <a:latin typeface="Times New Roman" panose="02020603050405020304" pitchFamily="18" charset="0"/>
                <a:cs typeface="Times New Roman" panose="02020603050405020304" pitchFamily="18" charset="0"/>
              </a:rPr>
              <a:t> </a:t>
            </a:r>
            <a:r>
              <a:rPr lang="ru-RU" sz="1400" dirty="0" err="1">
                <a:solidFill>
                  <a:srgbClr val="2C2D2E"/>
                </a:solidFill>
                <a:latin typeface="Times New Roman" panose="02020603050405020304" pitchFamily="18" charset="0"/>
                <a:cs typeface="Times New Roman" panose="02020603050405020304" pitchFamily="18" charset="0"/>
              </a:rPr>
              <a:t>телибез</a:t>
            </a:r>
            <a:r>
              <a:rPr lang="ru-RU" sz="1400" dirty="0">
                <a:solidFill>
                  <a:srgbClr val="2C2D2E"/>
                </a:solidFill>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endParaRPr lang="tt-RU" sz="1400" dirty="0">
              <a:ln/>
              <a:solidFill>
                <a:schemeClr val="tx1"/>
              </a:solidFill>
              <a:latin typeface="Times New Roman" panose="02020603050405020304" pitchFamily="18" charset="0"/>
              <a:cs typeface="Times New Roman" panose="02020603050405020304" pitchFamily="18" charset="0"/>
            </a:endParaRPr>
          </a:p>
          <a:p>
            <a:endParaRPr lang="tt-RU" sz="1400" dirty="0" smtClean="0">
              <a:ln/>
              <a:solidFill>
                <a:schemeClr val="tx1"/>
              </a:solidFill>
              <a:latin typeface="Times New Roman" panose="02020603050405020304" pitchFamily="18" charset="0"/>
              <a:cs typeface="Times New Roman" panose="02020603050405020304" pitchFamily="18" charset="0"/>
            </a:endParaRPr>
          </a:p>
          <a:p>
            <a:endParaRPr lang="tt-RU" sz="1400" dirty="0">
              <a:ln/>
              <a:solidFill>
                <a:schemeClr val="tx1"/>
              </a:solidFill>
              <a:latin typeface="Times New Roman" panose="02020603050405020304" pitchFamily="18" charset="0"/>
              <a:cs typeface="Times New Roman" panose="02020603050405020304" pitchFamily="18" charset="0"/>
            </a:endParaRPr>
          </a:p>
          <a:p>
            <a:endParaRPr lang="tt-RU" sz="1400" dirty="0" smtClean="0">
              <a:ln/>
              <a:solidFill>
                <a:schemeClr val="tx1"/>
              </a:solidFill>
              <a:latin typeface="Times New Roman" panose="02020603050405020304" pitchFamily="18" charset="0"/>
              <a:cs typeface="Times New Roman" panose="02020603050405020304" pitchFamily="18" charset="0"/>
            </a:endParaRPr>
          </a:p>
          <a:p>
            <a:endParaRPr lang="tt-RU" sz="1400" dirty="0">
              <a:ln/>
              <a:solidFill>
                <a:schemeClr val="tx1"/>
              </a:solidFill>
              <a:latin typeface="Times New Roman" panose="02020603050405020304" pitchFamily="18" charset="0"/>
              <a:cs typeface="Times New Roman" panose="02020603050405020304" pitchFamily="18" charset="0"/>
            </a:endParaRPr>
          </a:p>
          <a:p>
            <a:endParaRPr lang="tt-RU" sz="1400" dirty="0" smtClean="0">
              <a:ln/>
              <a:solidFill>
                <a:schemeClr val="tx1"/>
              </a:solidFill>
              <a:latin typeface="Times New Roman" panose="02020603050405020304" pitchFamily="18" charset="0"/>
              <a:cs typeface="Times New Roman" panose="02020603050405020304" pitchFamily="18" charset="0"/>
            </a:endParaRPr>
          </a:p>
          <a:p>
            <a:endParaRPr lang="tt-RU" sz="1400" dirty="0">
              <a:ln/>
              <a:solidFill>
                <a:schemeClr val="tx1"/>
              </a:solidFill>
              <a:latin typeface="Times New Roman" panose="02020603050405020304" pitchFamily="18" charset="0"/>
              <a:cs typeface="Times New Roman" panose="02020603050405020304" pitchFamily="18" charset="0"/>
            </a:endParaRPr>
          </a:p>
          <a:p>
            <a:endParaRPr lang="tt-RU" sz="1400" dirty="0" smtClean="0">
              <a:ln/>
              <a:solidFill>
                <a:srgbClr val="C00000"/>
              </a:solidFill>
              <a:latin typeface="Times New Roman" panose="02020603050405020304" pitchFamily="18" charset="0"/>
              <a:cs typeface="Times New Roman" panose="02020603050405020304" pitchFamily="18" charset="0"/>
            </a:endParaRPr>
          </a:p>
          <a:p>
            <a:endParaRPr lang="tt-RU" sz="1400" dirty="0">
              <a:ln/>
              <a:solidFill>
                <a:srgbClr val="C00000"/>
              </a:solidFill>
              <a:latin typeface="Times New Roman" panose="02020603050405020304" pitchFamily="18" charset="0"/>
              <a:cs typeface="Times New Roman" panose="02020603050405020304" pitchFamily="18" charset="0"/>
            </a:endParaRPr>
          </a:p>
          <a:p>
            <a:endParaRPr lang="tt-RU" sz="1400" dirty="0">
              <a:ln/>
              <a:solidFill>
                <a:srgbClr val="C00000"/>
              </a:solidFill>
              <a:latin typeface="Times New Roman" panose="02020603050405020304" pitchFamily="18" charset="0"/>
              <a:cs typeface="Times New Roman" panose="02020603050405020304" pitchFamily="18" charset="0"/>
            </a:endParaRPr>
          </a:p>
          <a:p>
            <a:endParaRPr lang="tt-RU" sz="1400" dirty="0" smtClean="0">
              <a:ln/>
              <a:solidFill>
                <a:srgbClr val="C00000"/>
              </a:solidFill>
              <a:latin typeface="Times New Roman" panose="02020603050405020304" pitchFamily="18" charset="0"/>
              <a:cs typeface="Times New Roman" panose="02020603050405020304" pitchFamily="18" charset="0"/>
            </a:endParaRPr>
          </a:p>
          <a:p>
            <a:endParaRPr lang="tt-RU" sz="1400" dirty="0">
              <a:ln/>
              <a:solidFill>
                <a:srgbClr val="C0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767480" y="3244334"/>
            <a:ext cx="184731" cy="369332"/>
          </a:xfrm>
          <a:prstGeom prst="rect">
            <a:avLst/>
          </a:prstGeom>
        </p:spPr>
        <p:txBody>
          <a:bodyPr wrap="none">
            <a:spAutoFit/>
          </a:bodyPr>
          <a:lstStyle/>
          <a:p>
            <a:endParaRPr lang="ru-RU" dirty="0"/>
          </a:p>
        </p:txBody>
      </p:sp>
      <p:sp>
        <p:nvSpPr>
          <p:cNvPr id="6" name="Прямоугольник 5"/>
          <p:cNvSpPr/>
          <p:nvPr/>
        </p:nvSpPr>
        <p:spPr>
          <a:xfrm>
            <a:off x="2735064" y="2059163"/>
            <a:ext cx="4388078" cy="307777"/>
          </a:xfrm>
          <a:prstGeom prst="rect">
            <a:avLst/>
          </a:prstGeom>
        </p:spPr>
        <p:txBody>
          <a:bodyPr wrap="square">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26" name="Прямоугольник 25"/>
          <p:cNvSpPr/>
          <p:nvPr/>
        </p:nvSpPr>
        <p:spPr>
          <a:xfrm>
            <a:off x="8793210" y="554242"/>
            <a:ext cx="184731" cy="276999"/>
          </a:xfrm>
          <a:prstGeom prst="rect">
            <a:avLst/>
          </a:prstGeom>
        </p:spPr>
        <p:txBody>
          <a:bodyPr wrap="none">
            <a:spAutoFit/>
          </a:bodyPr>
          <a:lstStyle/>
          <a:p>
            <a:endParaRPr lang="ru-RU" sz="1200" dirty="0"/>
          </a:p>
        </p:txBody>
      </p:sp>
      <p:pic>
        <p:nvPicPr>
          <p:cNvPr id="38" name="Рисунок 37"/>
          <p:cNvPicPr>
            <a:picLocks noChangeAspect="1"/>
          </p:cNvPicPr>
          <p:nvPr/>
        </p:nvPicPr>
        <p:blipFill>
          <a:blip r:embed="rId4"/>
          <a:stretch>
            <a:fillRect/>
          </a:stretch>
        </p:blipFill>
        <p:spPr>
          <a:xfrm>
            <a:off x="9149291" y="-30457"/>
            <a:ext cx="3091683" cy="2826719"/>
          </a:xfrm>
          <a:prstGeom prst="rect">
            <a:avLst/>
          </a:prstGeom>
        </p:spPr>
      </p:pic>
      <p:pic>
        <p:nvPicPr>
          <p:cNvPr id="40" name="Рисунок 39"/>
          <p:cNvPicPr>
            <a:picLocks noChangeAspect="1"/>
          </p:cNvPicPr>
          <p:nvPr/>
        </p:nvPicPr>
        <p:blipFill>
          <a:blip r:embed="rId5"/>
          <a:stretch>
            <a:fillRect/>
          </a:stretch>
        </p:blipFill>
        <p:spPr>
          <a:xfrm>
            <a:off x="9938669" y="340481"/>
            <a:ext cx="849343" cy="1196310"/>
          </a:xfrm>
          <a:prstGeom prst="rect">
            <a:avLst/>
          </a:prstGeom>
          <a:ln>
            <a:noFill/>
          </a:ln>
          <a:effectLst>
            <a:softEdge rad="112500"/>
          </a:effectLst>
        </p:spPr>
      </p:pic>
      <p:sp>
        <p:nvSpPr>
          <p:cNvPr id="41" name="Прямоугольник 40"/>
          <p:cNvSpPr/>
          <p:nvPr/>
        </p:nvSpPr>
        <p:spPr>
          <a:xfrm>
            <a:off x="9573277" y="1441100"/>
            <a:ext cx="1214050"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i="1" cap="none" spc="0" dirty="0" smtClean="0">
                <a:ln/>
                <a:solidFill>
                  <a:srgbClr val="FF0000"/>
                </a:solidFill>
                <a:effectLst/>
                <a:latin typeface="Times New Roman" panose="02020603050405020304" pitchFamily="18" charset="0"/>
                <a:cs typeface="Times New Roman" panose="02020603050405020304" pitchFamily="18" charset="0"/>
              </a:rPr>
              <a:t>Г.Тукай</a:t>
            </a:r>
            <a:endParaRPr lang="ru-RU" sz="2400" b="1" i="1" cap="none" spc="0" dirty="0">
              <a:ln/>
              <a:solidFill>
                <a:srgbClr val="FF0000"/>
              </a:solidFill>
              <a:effectLst/>
              <a:latin typeface="Times New Roman" panose="02020603050405020304" pitchFamily="18" charset="0"/>
              <a:cs typeface="Times New Roman" panose="02020603050405020304" pitchFamily="18" charset="0"/>
            </a:endParaRPr>
          </a:p>
        </p:txBody>
      </p:sp>
      <p:sp>
        <p:nvSpPr>
          <p:cNvPr id="43" name="Прямоугольник 42"/>
          <p:cNvSpPr/>
          <p:nvPr/>
        </p:nvSpPr>
        <p:spPr>
          <a:xfrm>
            <a:off x="10006481" y="2092973"/>
            <a:ext cx="804066" cy="369332"/>
          </a:xfrm>
          <a:prstGeom prst="rect">
            <a:avLst/>
          </a:prstGeom>
        </p:spPr>
        <p:txBody>
          <a:bodyPr wrap="none">
            <a:spAutoFit/>
          </a:bodyPr>
          <a:lstStyle/>
          <a:p>
            <a:r>
              <a:rPr lang="tt-RU" b="1" i="1" dirty="0" smtClean="0">
                <a:ln/>
                <a:solidFill>
                  <a:srgbClr val="FF0000"/>
                </a:solidFill>
                <a:latin typeface="Times New Roman" panose="02020603050405020304" pitchFamily="18" charset="0"/>
                <a:cs typeface="Times New Roman" panose="02020603050405020304" pitchFamily="18" charset="0"/>
              </a:rPr>
              <a:t>140 ел</a:t>
            </a:r>
            <a:endParaRPr lang="ru-RU" dirty="0"/>
          </a:p>
        </p:txBody>
      </p:sp>
      <p:sp>
        <p:nvSpPr>
          <p:cNvPr id="44" name="Прямоугольник 43"/>
          <p:cNvSpPr/>
          <p:nvPr/>
        </p:nvSpPr>
        <p:spPr>
          <a:xfrm>
            <a:off x="1554136" y="986463"/>
            <a:ext cx="3663760" cy="830997"/>
          </a:xfrm>
          <a:prstGeom prst="rect">
            <a:avLst/>
          </a:prstGeom>
          <a:noFill/>
        </p:spPr>
        <p:txBody>
          <a:bodyPr wrap="none" lIns="91440" tIns="45720" rIns="91440" bIns="45720">
            <a:spAutoFit/>
          </a:bodyPr>
          <a:lstStyle/>
          <a:p>
            <a:pPr algn="ctr"/>
            <a:r>
              <a:rPr lang="ru-RU" sz="4800" b="1" i="1" cap="none" spc="0" dirty="0" err="1"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Котлыйбыз</a:t>
            </a:r>
            <a:r>
              <a:rPr lang="ru-RU" sz="4800" b="1" i="1" cap="none" spc="0"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a:t>
            </a:r>
            <a:endParaRPr lang="ru-RU" sz="4800" b="1" i="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
        <p:nvSpPr>
          <p:cNvPr id="46" name="Прямоугольник 45"/>
          <p:cNvSpPr/>
          <p:nvPr/>
        </p:nvSpPr>
        <p:spPr>
          <a:xfrm>
            <a:off x="265708" y="1825776"/>
            <a:ext cx="4658475" cy="483209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tabLst>
                <a:tab pos="1970088" algn="l"/>
              </a:tabLst>
            </a:pPr>
            <a:r>
              <a:rPr lang="ru-RU" sz="1400" dirty="0" smtClean="0">
                <a:latin typeface="Times New Roman" panose="02020603050405020304" pitchFamily="18" charset="0"/>
                <a:cs typeface="Times New Roman" panose="02020603050405020304" pitchFamily="18" charset="0"/>
              </a:rPr>
              <a:t>24 </a:t>
            </a:r>
            <a:r>
              <a:rPr lang="ru-RU" sz="1400" dirty="0" err="1" smtClean="0">
                <a:latin typeface="Times New Roman" panose="02020603050405020304" pitchFamily="18" charset="0"/>
                <a:cs typeface="Times New Roman" panose="02020603050405020304" pitchFamily="18" charset="0"/>
              </a:rPr>
              <a:t>нче</a:t>
            </a:r>
            <a:r>
              <a:rPr lang="ru-RU" sz="1400" dirty="0" smtClean="0">
                <a:latin typeface="Times New Roman" panose="02020603050405020304" pitchFamily="18" charset="0"/>
                <a:cs typeface="Times New Roman" panose="02020603050405020304" pitchFamily="18" charset="0"/>
              </a:rPr>
              <a:t> апрель </a:t>
            </a:r>
            <a:r>
              <a:rPr lang="ru-RU" sz="1400" dirty="0" err="1" smtClean="0">
                <a:latin typeface="Times New Roman" panose="02020603050405020304" pitchFamily="18" charset="0"/>
                <a:cs typeface="Times New Roman" panose="02020603050405020304" pitchFamily="18" charset="0"/>
              </a:rPr>
              <a:t>көнне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Җаббаровлар</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гаиләсе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бакчабызга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зур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җиңү</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алып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кайтты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Түбән</a:t>
            </a:r>
            <a:r>
              <a:rPr lang="ru-RU" sz="1400" dirty="0">
                <a:latin typeface="Times New Roman" panose="02020603050405020304" pitchFamily="18" charset="0"/>
                <a:cs typeface="Times New Roman" panose="02020603050405020304" pitchFamily="18" charset="0"/>
              </a:rPr>
              <a:t> Кама </a:t>
            </a:r>
            <a:r>
              <a:rPr lang="ru-RU" sz="1400" dirty="0" err="1">
                <a:latin typeface="Times New Roman" panose="02020603050405020304" pitchFamily="18" charset="0"/>
                <a:cs typeface="Times New Roman" panose="02020603050405020304" pitchFamily="18" charset="0"/>
              </a:rPr>
              <a:t>шәһәрендә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уздырылган</a:t>
            </a:r>
            <a:r>
              <a:rPr lang="ru-RU" sz="1400" dirty="0">
                <a:latin typeface="Times New Roman" panose="02020603050405020304" pitchFamily="18" charset="0"/>
                <a:cs typeface="Times New Roman" panose="02020603050405020304" pitchFamily="18" charset="0"/>
              </a:rPr>
              <a:t> "Мин - Тукай </a:t>
            </a:r>
            <a:r>
              <a:rPr lang="ru-RU" sz="1400" dirty="0" err="1">
                <a:latin typeface="Times New Roman" panose="02020603050405020304" pitchFamily="18" charset="0"/>
                <a:cs typeface="Times New Roman" panose="02020603050405020304" pitchFamily="18" charset="0"/>
              </a:rPr>
              <a:t>варисы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бөтенрәсәй</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күләм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бәйгедә</a:t>
            </a:r>
            <a:r>
              <a:rPr lang="ru-RU" sz="1400" dirty="0">
                <a:latin typeface="Times New Roman" panose="02020603050405020304" pitchFamily="18" charset="0"/>
                <a:cs typeface="Times New Roman" panose="02020603050405020304" pitchFamily="18" charset="0"/>
              </a:rPr>
              <a:t> 9нчы </a:t>
            </a:r>
            <a:r>
              <a:rPr lang="ru-RU" sz="1400" dirty="0" err="1">
                <a:latin typeface="Times New Roman" panose="02020603050405020304" pitchFamily="18" charset="0"/>
                <a:cs typeface="Times New Roman" panose="02020603050405020304" pitchFamily="18" charset="0"/>
              </a:rPr>
              <a:t>төркемдә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тәрбияләнүче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Җаббаров</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Камил</a:t>
            </a:r>
            <a:r>
              <a:rPr lang="ru-RU" sz="1400" dirty="0">
                <a:latin typeface="Times New Roman" panose="02020603050405020304" pitchFamily="18" charset="0"/>
                <a:cs typeface="Times New Roman" panose="02020603050405020304" pitchFamily="18" charset="0"/>
              </a:rPr>
              <a:t> 2 </a:t>
            </a:r>
            <a:r>
              <a:rPr lang="ru-RU" sz="1400" dirty="0" err="1">
                <a:latin typeface="Times New Roman" panose="02020603050405020304" pitchFamily="18" charset="0"/>
                <a:cs typeface="Times New Roman" panose="02020603050405020304" pitchFamily="18" charset="0"/>
              </a:rPr>
              <a:t>нче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урын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яулады</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Әфәрин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Камил</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син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булдырасын</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Камилгә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гаиләсенә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тәрбиячесе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Алинә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Камил</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кызы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Зариповага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җиңү</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җиңел</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бирелмәде</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алар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белән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чиксез</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горурланабыз</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һәм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олы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рәхмәтләребезне</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җиткерәбез</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сәламәтлек</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зурдан-зур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уңышлар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телибез</a:t>
            </a:r>
            <a:r>
              <a:rPr lang="ru-RU" sz="1400" dirty="0">
                <a:latin typeface="Times New Roman" panose="02020603050405020304" pitchFamily="18" charset="0"/>
                <a:cs typeface="Times New Roman" panose="02020603050405020304" pitchFamily="18" charset="0"/>
              </a:rPr>
              <a:t>! </a:t>
            </a:r>
            <a:endParaRPr lang="ru-RU" sz="1400" dirty="0" smtClean="0">
              <a:latin typeface="Times New Roman" panose="02020603050405020304" pitchFamily="18" charset="0"/>
              <a:cs typeface="Times New Roman" panose="02020603050405020304" pitchFamily="18" charset="0"/>
            </a:endParaRPr>
          </a:p>
          <a:p>
            <a:pPr>
              <a:tabLst>
                <a:tab pos="1970088" algn="l"/>
              </a:tabLst>
            </a:pPr>
            <a:endParaRPr lang="tt-RU" sz="1400" dirty="0"/>
          </a:p>
          <a:p>
            <a:pPr>
              <a:tabLst>
                <a:tab pos="1970088" algn="l"/>
              </a:tabLst>
            </a:pPr>
            <a:endParaRPr lang="tt-RU" sz="1400" dirty="0" smtClean="0"/>
          </a:p>
          <a:p>
            <a:pPr>
              <a:tabLst>
                <a:tab pos="1970088" algn="l"/>
              </a:tabLst>
            </a:pPr>
            <a:endParaRPr lang="tt-RU" sz="1400" dirty="0"/>
          </a:p>
          <a:p>
            <a:pPr>
              <a:tabLst>
                <a:tab pos="1970088" algn="l"/>
              </a:tabLst>
            </a:pPr>
            <a:endParaRPr lang="tt-RU" sz="1400" dirty="0" smtClean="0"/>
          </a:p>
          <a:p>
            <a:pPr>
              <a:tabLst>
                <a:tab pos="1970088" algn="l"/>
              </a:tabLst>
            </a:pPr>
            <a:endParaRPr lang="tt-RU" sz="1400" dirty="0"/>
          </a:p>
          <a:p>
            <a:pPr>
              <a:tabLst>
                <a:tab pos="1970088" algn="l"/>
              </a:tabLst>
            </a:pPr>
            <a:endParaRPr lang="tt-RU" sz="1400" dirty="0" smtClean="0"/>
          </a:p>
          <a:p>
            <a:pPr>
              <a:tabLst>
                <a:tab pos="1970088" algn="l"/>
              </a:tabLst>
            </a:pPr>
            <a:endParaRPr lang="tt-RU" sz="1400" dirty="0"/>
          </a:p>
          <a:p>
            <a:pPr>
              <a:tabLst>
                <a:tab pos="1970088" algn="l"/>
              </a:tabLst>
            </a:pPr>
            <a:endParaRPr lang="tt-RU" sz="1400" dirty="0" smtClean="0"/>
          </a:p>
          <a:p>
            <a:pPr>
              <a:tabLst>
                <a:tab pos="1970088" algn="l"/>
              </a:tabLst>
            </a:pPr>
            <a:endParaRPr lang="tt-RU" sz="1400" dirty="0"/>
          </a:p>
          <a:p>
            <a:pPr>
              <a:tabLst>
                <a:tab pos="1970088" algn="l"/>
              </a:tabLst>
            </a:pPr>
            <a:endParaRPr lang="tt-RU" sz="1400" dirty="0" smtClean="0"/>
          </a:p>
          <a:p>
            <a:pPr>
              <a:tabLst>
                <a:tab pos="1970088" algn="l"/>
              </a:tabLst>
            </a:pPr>
            <a:endParaRPr lang="ru-RU" sz="1400" dirty="0" smtClean="0"/>
          </a:p>
          <a:p>
            <a:pPr>
              <a:tabLst>
                <a:tab pos="1970088" algn="l"/>
              </a:tabLst>
            </a:pPr>
            <a:endParaRPr lang="tt-RU" sz="1400" dirty="0" smtClean="0">
              <a:latin typeface="Times New Roman" panose="02020603050405020304" pitchFamily="18" charset="0"/>
              <a:cs typeface="Times New Roman" panose="02020603050405020304" pitchFamily="18" charset="0"/>
            </a:endParaRPr>
          </a:p>
          <a:p>
            <a:pPr>
              <a:tabLst>
                <a:tab pos="1970088" algn="l"/>
              </a:tabLst>
            </a:pPr>
            <a:endParaRPr lang="ru-RU" sz="1400" dirty="0">
              <a:latin typeface="Times New Roman" panose="02020603050405020304" pitchFamily="18" charset="0"/>
              <a:cs typeface="Times New Roman" panose="02020603050405020304" pitchFamily="18" charset="0"/>
            </a:endParaRPr>
          </a:p>
        </p:txBody>
      </p:sp>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9155" y="4204788"/>
            <a:ext cx="1883448" cy="2490702"/>
          </a:xfrm>
          <a:prstGeom prst="rect">
            <a:avLst/>
          </a:prstGeom>
        </p:spPr>
      </p:pic>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51975" y="4220438"/>
            <a:ext cx="1856289" cy="2475052"/>
          </a:xfrm>
          <a:prstGeom prst="rect">
            <a:avLst/>
          </a:prstGeom>
        </p:spPr>
      </p:pic>
      <p:pic>
        <p:nvPicPr>
          <p:cNvPr id="17" name="Рисунок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19281" y="4604436"/>
            <a:ext cx="1597156" cy="2129541"/>
          </a:xfrm>
          <a:prstGeom prst="rect">
            <a:avLst/>
          </a:prstGeom>
        </p:spPr>
      </p:pic>
      <p:pic>
        <p:nvPicPr>
          <p:cNvPr id="18" name="Рисунок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66901" y="2695919"/>
            <a:ext cx="1635100" cy="2180134"/>
          </a:xfrm>
          <a:prstGeom prst="rect">
            <a:avLst/>
          </a:prstGeom>
        </p:spPr>
      </p:pic>
      <p:pic>
        <p:nvPicPr>
          <p:cNvPr id="19" name="Рисунок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6152" y="3966746"/>
            <a:ext cx="1857160" cy="2476696"/>
          </a:xfrm>
          <a:prstGeom prst="rect">
            <a:avLst/>
          </a:prstGeom>
        </p:spPr>
      </p:pic>
      <p:pic>
        <p:nvPicPr>
          <p:cNvPr id="20" name="Рисунок 19"/>
          <p:cNvPicPr>
            <a:picLocks noChangeAspect="1"/>
          </p:cNvPicPr>
          <p:nvPr/>
        </p:nvPicPr>
        <p:blipFill rotWithShape="1">
          <a:blip r:embed="rId11" cstate="print">
            <a:extLst>
              <a:ext uri="{28A0092B-C50C-407E-A947-70E740481C1C}">
                <a14:useLocalDpi xmlns:a14="http://schemas.microsoft.com/office/drawing/2010/main" val="0"/>
              </a:ext>
            </a:extLst>
          </a:blip>
          <a:srcRect l="22001" t="12096" r="13604" b="17801"/>
          <a:stretch/>
        </p:blipFill>
        <p:spPr>
          <a:xfrm>
            <a:off x="2349733" y="4412030"/>
            <a:ext cx="2529725" cy="1835220"/>
          </a:xfrm>
          <a:prstGeom prst="rect">
            <a:avLst/>
          </a:prstGeom>
        </p:spPr>
      </p:pic>
    </p:spTree>
    <p:extLst>
      <p:ext uri="{BB962C8B-B14F-4D97-AF65-F5344CB8AC3E}">
        <p14:creationId xmlns:p14="http://schemas.microsoft.com/office/powerpoint/2010/main" val="3494058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4692812" y="2105329"/>
            <a:ext cx="3576782" cy="17235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ru-RU" dirty="0" smtClean="0"/>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dirty="0"/>
          </a:p>
        </p:txBody>
      </p:sp>
      <p:sp>
        <p:nvSpPr>
          <p:cNvPr id="12" name="Прямоугольник 11"/>
          <p:cNvSpPr/>
          <p:nvPr/>
        </p:nvSpPr>
        <p:spPr>
          <a:xfrm>
            <a:off x="4005173" y="505692"/>
            <a:ext cx="261610"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tt-RU" sz="2400" b="1" dirty="0" smtClean="0">
                <a:ln/>
                <a:solidFill>
                  <a:srgbClr val="002060"/>
                </a:solidFill>
                <a:latin typeface="Times New Roman" panose="02020603050405020304" pitchFamily="18" charset="0"/>
                <a:cs typeface="Times New Roman" panose="02020603050405020304" pitchFamily="18" charset="0"/>
              </a:rPr>
              <a:t> </a:t>
            </a:r>
            <a:endParaRPr lang="ru-RU" sz="2000" b="1" cap="none" spc="0" dirty="0">
              <a:ln/>
              <a:solidFill>
                <a:srgbClr val="00B05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dirty="0"/>
          </a:p>
        </p:txBody>
      </p:sp>
      <p:sp>
        <p:nvSpPr>
          <p:cNvPr id="2" name="Прямоугольник 1"/>
          <p:cNvSpPr/>
          <p:nvPr/>
        </p:nvSpPr>
        <p:spPr>
          <a:xfrm>
            <a:off x="8402026" y="1436448"/>
            <a:ext cx="3645408" cy="307392"/>
          </a:xfrm>
          <a:prstGeom prst="rect">
            <a:avLst/>
          </a:prstGeom>
        </p:spPr>
        <p:txBody>
          <a:bodyPr wrap="square">
            <a:spAutoFit/>
          </a:bodyPr>
          <a:lstStyle/>
          <a:p>
            <a:pPr algn="ctr">
              <a:lnSpc>
                <a:spcPct val="107000"/>
              </a:lnSpc>
              <a:spcAft>
                <a:spcPts val="0"/>
              </a:spcAft>
            </a:pPr>
            <a:r>
              <a:rPr lang="tt-RU"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tt-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dirty="0"/>
          </a:p>
        </p:txBody>
      </p:sp>
      <p:sp>
        <p:nvSpPr>
          <p:cNvPr id="8" name="Прямоугольник 7"/>
          <p:cNvSpPr/>
          <p:nvPr/>
        </p:nvSpPr>
        <p:spPr>
          <a:xfrm rot="10800000" flipV="1">
            <a:off x="98360" y="628232"/>
            <a:ext cx="4098657" cy="597086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tt-RU" sz="1600" dirty="0" smtClean="0">
                <a:solidFill>
                  <a:srgbClr val="C00000"/>
                </a:solidFill>
                <a:latin typeface="Times New Roman" panose="02020603050405020304" pitchFamily="18" charset="0"/>
                <a:cs typeface="Times New Roman" panose="02020603050405020304" pitchFamily="18" charset="0"/>
              </a:rPr>
              <a:t>Республикакүләм </a:t>
            </a:r>
            <a:r>
              <a:rPr lang="tt-RU" sz="1600" dirty="0">
                <a:solidFill>
                  <a:srgbClr val="C00000"/>
                </a:solidFill>
                <a:latin typeface="Times New Roman" panose="02020603050405020304" pitchFamily="18" charset="0"/>
                <a:cs typeface="Times New Roman" panose="02020603050405020304" pitchFamily="18" charset="0"/>
              </a:rPr>
              <a:t>“Китапнамә” ләр </a:t>
            </a:r>
            <a:r>
              <a:rPr lang="tt-RU" sz="1600" dirty="0" smtClean="0">
                <a:solidFill>
                  <a:srgbClr val="C00000"/>
                </a:solidFill>
                <a:latin typeface="Times New Roman" panose="02020603050405020304" pitchFamily="18" charset="0"/>
                <a:cs typeface="Times New Roman" panose="02020603050405020304" pitchFamily="18" charset="0"/>
              </a:rPr>
              <a:t>бәйгесе</a:t>
            </a:r>
            <a:endParaRPr lang="tt-RU" sz="1600" i="1" dirty="0" smtClean="0">
              <a:ln/>
              <a:solidFill>
                <a:srgbClr val="C00000"/>
              </a:solidFill>
              <a:latin typeface="Times New Roman" panose="02020603050405020304" pitchFamily="18" charset="0"/>
              <a:cs typeface="Times New Roman" panose="02020603050405020304" pitchFamily="18" charset="0"/>
            </a:endParaRPr>
          </a:p>
          <a:p>
            <a:r>
              <a:rPr lang="tt-RU" sz="1400" dirty="0" smtClean="0">
                <a:latin typeface="Times New Roman" panose="02020603050405020304" pitchFamily="18" charset="0"/>
                <a:cs typeface="Times New Roman" panose="02020603050405020304" pitchFamily="18" charset="0"/>
              </a:rPr>
              <a:t>29 апрел</a:t>
            </a:r>
            <a:r>
              <a:rPr lang="ru-RU" sz="1400" dirty="0" smtClean="0">
                <a:latin typeface="Times New Roman" panose="02020603050405020304" pitchFamily="18" charset="0"/>
                <a:cs typeface="Times New Roman" panose="02020603050405020304" pitchFamily="18" charset="0"/>
              </a:rPr>
              <a:t>ь</a:t>
            </a:r>
            <a:r>
              <a:rPr lang="tt-RU" sz="1400" dirty="0" smtClean="0">
                <a:latin typeface="Times New Roman" panose="02020603050405020304" pitchFamily="18" charset="0"/>
                <a:cs typeface="Times New Roman" panose="02020603050405020304" pitchFamily="18" charset="0"/>
              </a:rPr>
              <a:t> көнне бакчабызда Бөек татар шагыйре Г.Тукайның тууына 140 ел тулуга багышланган “Тукай әкиятләре буйлап” девизы астында үткәрелүче </a:t>
            </a:r>
            <a:r>
              <a:rPr lang="tt-RU" sz="1400" dirty="0" smtClean="0">
                <a:latin typeface="Times New Roman" panose="02020603050405020304" pitchFamily="18" charset="0"/>
                <a:cs typeface="Times New Roman" panose="02020603050405020304" pitchFamily="18" charset="0"/>
              </a:rPr>
              <a:t>республикакүләм </a:t>
            </a:r>
            <a:r>
              <a:rPr lang="tt-RU" sz="1400" dirty="0" smtClean="0">
                <a:latin typeface="Times New Roman" panose="02020603050405020304" pitchFamily="18" charset="0"/>
                <a:cs typeface="Times New Roman" panose="02020603050405020304" pitchFamily="18" charset="0"/>
              </a:rPr>
              <a:t>“Китапнамә” ләр бәйгесендә 1нче урынга лаек эшләрнең авторларын бүләкләү тантанасы узды. Әлеге бәйгедә Арча, Саба, Теләче, Балтач, Биектау, Әтнә, Кукмара мәктәпкәчә белем бирү учре</a:t>
            </a:r>
            <a:r>
              <a:rPr lang="ru-RU" sz="1400" dirty="0" smtClean="0">
                <a:latin typeface="Times New Roman" panose="02020603050405020304" pitchFamily="18" charset="0"/>
                <a:cs typeface="Times New Roman" panose="02020603050405020304" pitchFamily="18" charset="0"/>
              </a:rPr>
              <a:t>ж</a:t>
            </a:r>
            <a:r>
              <a:rPr lang="tt-RU" sz="1400" dirty="0" smtClean="0">
                <a:latin typeface="Times New Roman" panose="02020603050405020304" pitchFamily="18" charset="0"/>
                <a:cs typeface="Times New Roman" panose="02020603050405020304" pitchFamily="18" charset="0"/>
              </a:rPr>
              <a:t>денияләрен-дә эшләгән педагоглар катнашты. </a:t>
            </a:r>
            <a:endParaRPr lang="tt-RU" sz="1400" dirty="0">
              <a:latin typeface="Times New Roman" panose="02020603050405020304" pitchFamily="18" charset="0"/>
              <a:cs typeface="Times New Roman" panose="02020603050405020304" pitchFamily="18" charset="0"/>
            </a:endParaRPr>
          </a:p>
          <a:p>
            <a:r>
              <a:rPr lang="tt-RU" sz="1400" dirty="0" smtClean="0">
                <a:ln/>
                <a:latin typeface="Times New Roman" panose="02020603050405020304" pitchFamily="18" charset="0"/>
                <a:cs typeface="Times New Roman" panose="02020603050405020304" pitchFamily="18" charset="0"/>
              </a:rPr>
              <a:t>Бәйгедә җиңү яулаган тәрбиячеләрне котлыйбыз! Зур тырышлыгыгыз һәрвакыт балаларның якты киләчәге өчен хезмәт итсен иде!</a:t>
            </a:r>
          </a:p>
          <a:p>
            <a:endParaRPr lang="tt-RU" sz="1400" dirty="0">
              <a:ln/>
              <a:latin typeface="Times New Roman" panose="02020603050405020304" pitchFamily="18" charset="0"/>
              <a:cs typeface="Times New Roman" panose="02020603050405020304" pitchFamily="18" charset="0"/>
            </a:endParaRPr>
          </a:p>
          <a:p>
            <a:pPr algn="ctr"/>
            <a:endParaRPr lang="tt-RU" sz="2000" b="1" i="1" dirty="0" smtClean="0">
              <a:ln/>
              <a:solidFill>
                <a:srgbClr val="C00000"/>
              </a:solidFill>
              <a:latin typeface="Times New Roman" panose="02020603050405020304" pitchFamily="18" charset="0"/>
              <a:cs typeface="Times New Roman" panose="02020603050405020304" pitchFamily="18" charset="0"/>
            </a:endParaRPr>
          </a:p>
          <a:p>
            <a:pPr algn="ctr"/>
            <a:endParaRPr lang="tt-RU" sz="2000" b="1" i="1" dirty="0">
              <a:ln/>
              <a:solidFill>
                <a:srgbClr val="C00000"/>
              </a:solidFill>
              <a:latin typeface="Times New Roman" panose="02020603050405020304" pitchFamily="18" charset="0"/>
              <a:cs typeface="Times New Roman" panose="02020603050405020304" pitchFamily="18" charset="0"/>
            </a:endParaRPr>
          </a:p>
          <a:p>
            <a:pPr algn="ctr"/>
            <a:endParaRPr lang="tt-RU" sz="2000" b="1" i="1" dirty="0" smtClean="0">
              <a:ln/>
              <a:solidFill>
                <a:srgbClr val="C00000"/>
              </a:solidFill>
              <a:latin typeface="Times New Roman" panose="02020603050405020304" pitchFamily="18" charset="0"/>
              <a:cs typeface="Times New Roman" panose="02020603050405020304" pitchFamily="18" charset="0"/>
            </a:endParaRPr>
          </a:p>
          <a:p>
            <a:pPr algn="ctr"/>
            <a:endParaRPr lang="tt-RU" sz="2000" b="1" i="1" dirty="0">
              <a:ln/>
              <a:solidFill>
                <a:srgbClr val="C00000"/>
              </a:solidFill>
              <a:latin typeface="Times New Roman" panose="02020603050405020304" pitchFamily="18" charset="0"/>
              <a:cs typeface="Times New Roman" panose="02020603050405020304" pitchFamily="18" charset="0"/>
            </a:endParaRPr>
          </a:p>
          <a:p>
            <a:pPr algn="ctr"/>
            <a:endParaRPr lang="tt-RU" sz="2000" b="1" i="1" dirty="0" smtClean="0">
              <a:ln/>
              <a:solidFill>
                <a:srgbClr val="C00000"/>
              </a:solidFill>
              <a:latin typeface="Times New Roman" panose="02020603050405020304" pitchFamily="18" charset="0"/>
              <a:cs typeface="Times New Roman" panose="02020603050405020304" pitchFamily="18" charset="0"/>
            </a:endParaRPr>
          </a:p>
          <a:p>
            <a:pPr algn="ctr"/>
            <a:endParaRPr lang="ru-RU" sz="1400" i="1" dirty="0" smtClean="0">
              <a:solidFill>
                <a:srgbClr val="C00000"/>
              </a:solidFill>
              <a:latin typeface="Times New Roman" panose="02020603050405020304" pitchFamily="18" charset="0"/>
              <a:cs typeface="Times New Roman" panose="02020603050405020304" pitchFamily="18" charset="0"/>
            </a:endParaRPr>
          </a:p>
          <a:p>
            <a:pPr algn="ctr"/>
            <a:endParaRPr lang="ru-RU" sz="1400" i="1" dirty="0">
              <a:solidFill>
                <a:srgbClr val="C00000"/>
              </a:solidFill>
              <a:latin typeface="Times New Roman" panose="02020603050405020304" pitchFamily="18" charset="0"/>
              <a:cs typeface="Times New Roman" panose="02020603050405020304" pitchFamily="18" charset="0"/>
            </a:endParaRPr>
          </a:p>
          <a:p>
            <a:pPr algn="ctr"/>
            <a:endParaRPr lang="ru-RU" sz="1400" i="1" dirty="0" smtClean="0">
              <a:solidFill>
                <a:srgbClr val="C00000"/>
              </a:solidFill>
              <a:latin typeface="Times New Roman" panose="02020603050405020304" pitchFamily="18" charset="0"/>
              <a:cs typeface="Times New Roman" panose="02020603050405020304" pitchFamily="18" charset="0"/>
            </a:endParaRPr>
          </a:p>
          <a:p>
            <a:pPr algn="ctr"/>
            <a:r>
              <a:rPr lang="ru-RU" sz="1400" i="1" dirty="0" smtClean="0">
                <a:solidFill>
                  <a:srgbClr val="C00000"/>
                </a:solidFill>
                <a:latin typeface="Times New Roman" panose="02020603050405020304" pitchFamily="18" charset="0"/>
                <a:cs typeface="Times New Roman" panose="02020603050405020304" pitchFamily="18" charset="0"/>
              </a:rPr>
              <a:t>.</a:t>
            </a:r>
          </a:p>
          <a:p>
            <a:pPr algn="ctr"/>
            <a:endParaRPr lang="tt-RU" sz="1400" i="1" dirty="0">
              <a:solidFill>
                <a:srgbClr val="C00000"/>
              </a:solidFill>
              <a:latin typeface="Times New Roman" panose="02020603050405020304" pitchFamily="18" charset="0"/>
              <a:cs typeface="Times New Roman" panose="02020603050405020304" pitchFamily="18" charset="0"/>
            </a:endParaRPr>
          </a:p>
          <a:p>
            <a:pPr algn="ctr"/>
            <a:endParaRPr lang="ru-RU" sz="1400" i="1" dirty="0">
              <a:solidFill>
                <a:srgbClr val="C0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767480" y="3244334"/>
            <a:ext cx="184731" cy="369332"/>
          </a:xfrm>
          <a:prstGeom prst="rect">
            <a:avLst/>
          </a:prstGeom>
        </p:spPr>
        <p:txBody>
          <a:bodyPr wrap="none">
            <a:spAutoFit/>
          </a:bodyPr>
          <a:lstStyle/>
          <a:p>
            <a:endParaRPr lang="ru-RU" dirty="0"/>
          </a:p>
        </p:txBody>
      </p:sp>
      <p:sp>
        <p:nvSpPr>
          <p:cNvPr id="6" name="Прямоугольник 5"/>
          <p:cNvSpPr/>
          <p:nvPr/>
        </p:nvSpPr>
        <p:spPr>
          <a:xfrm>
            <a:off x="2735064" y="2059163"/>
            <a:ext cx="4388078" cy="307777"/>
          </a:xfrm>
          <a:prstGeom prst="rect">
            <a:avLst/>
          </a:prstGeom>
        </p:spPr>
        <p:txBody>
          <a:bodyPr wrap="square">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sp>
        <p:nvSpPr>
          <p:cNvPr id="26" name="Прямоугольник 25"/>
          <p:cNvSpPr/>
          <p:nvPr/>
        </p:nvSpPr>
        <p:spPr>
          <a:xfrm>
            <a:off x="8793210" y="554242"/>
            <a:ext cx="184731" cy="276999"/>
          </a:xfrm>
          <a:prstGeom prst="rect">
            <a:avLst/>
          </a:prstGeom>
        </p:spPr>
        <p:txBody>
          <a:bodyPr wrap="none">
            <a:spAutoFit/>
          </a:bodyPr>
          <a:lstStyle/>
          <a:p>
            <a:endParaRPr lang="ru-RU" sz="1200" dirty="0"/>
          </a:p>
        </p:txBody>
      </p:sp>
      <p:sp>
        <p:nvSpPr>
          <p:cNvPr id="44" name="Прямоугольник 43"/>
          <p:cNvSpPr/>
          <p:nvPr/>
        </p:nvSpPr>
        <p:spPr>
          <a:xfrm>
            <a:off x="1679490" y="-141092"/>
            <a:ext cx="7636258" cy="830997"/>
          </a:xfrm>
          <a:prstGeom prst="rect">
            <a:avLst/>
          </a:prstGeom>
          <a:noFill/>
        </p:spPr>
        <p:txBody>
          <a:bodyPr wrap="none" lIns="91440" tIns="45720" rIns="91440" bIns="45720">
            <a:spAutoFit/>
          </a:bodyPr>
          <a:lstStyle/>
          <a:p>
            <a:pPr algn="ctr"/>
            <a:r>
              <a:rPr lang="tt-RU" sz="4800" b="1" i="1" cap="none" spc="0"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И туган тел, и матур тел!</a:t>
            </a:r>
            <a:endParaRPr lang="ru-RU" sz="4800" b="1" i="1" cap="none" spc="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sp>
        <p:nvSpPr>
          <p:cNvPr id="45" name="Прямоугольник 44"/>
          <p:cNvSpPr/>
          <p:nvPr/>
        </p:nvSpPr>
        <p:spPr>
          <a:xfrm>
            <a:off x="4316236" y="1059120"/>
            <a:ext cx="3966571" cy="510909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tt-RU" sz="1600" dirty="0">
                <a:solidFill>
                  <a:srgbClr val="C00000"/>
                </a:solidFill>
                <a:latin typeface="Times New Roman" panose="02020603050405020304" pitchFamily="18" charset="0"/>
                <a:cs typeface="Times New Roman" panose="02020603050405020304" pitchFamily="18" charset="0"/>
              </a:rPr>
              <a:t>“Тукай әкиятләренә ияреп” әкиятләр кичәсе</a:t>
            </a:r>
            <a:endParaRPr lang="ru-RU" sz="1600" dirty="0">
              <a:solidFill>
                <a:srgbClr val="C00000"/>
              </a:solidFill>
              <a:latin typeface="Times New Roman" panose="02020603050405020304" pitchFamily="18" charset="0"/>
              <a:cs typeface="Times New Roman" panose="02020603050405020304" pitchFamily="18" charset="0"/>
            </a:endParaRPr>
          </a:p>
          <a:p>
            <a:r>
              <a:rPr lang="tt-RU" sz="1400" dirty="0">
                <a:latin typeface="Times New Roman" panose="02020603050405020304" pitchFamily="18" charset="0"/>
                <a:cs typeface="Times New Roman" panose="02020603050405020304" pitchFamily="18" charset="0"/>
              </a:rPr>
              <a:t>2026 елның 26 апрелендә бөек татар шагыйре, әдәби тәнкыйтьче һәм публицист Габдулла Тукайның  тууына 140 ел уңаеннан бакчабызда киңкырлы эш алып барылды. «Шагыйрь эзләре буйлап» дигән китап күргәзмәсе булдырылды,  “Без Тукай оныклары” дигән девиз астында әдәби викторина уздырылды, "Тукайның әкияти дөньясы" исемле рәсем һәм “Әкият геройлары парады” кул эшләре бәйгесе оештырылды. </a:t>
            </a:r>
            <a:endParaRPr lang="ru-RU" sz="1400" dirty="0">
              <a:latin typeface="Times New Roman" panose="02020603050405020304" pitchFamily="18" charset="0"/>
              <a:cs typeface="Times New Roman" panose="02020603050405020304" pitchFamily="18" charset="0"/>
            </a:endParaRPr>
          </a:p>
          <a:p>
            <a:r>
              <a:rPr lang="tt-RU" sz="1400" dirty="0">
                <a:latin typeface="Times New Roman" panose="02020603050405020304" pitchFamily="18" charset="0"/>
                <a:cs typeface="Times New Roman" panose="02020603050405020304" pitchFamily="18" charset="0"/>
              </a:rPr>
              <a:t>“Тукай әкиятләренә ияреп” әкиятләр кичәсендә әлеге бәйгеләргә нәтиҗә ясалып, җиңүчеләр билгеләнде. Тукайның әкият геройлары Шүрәле, Су анасы һәм Кәҗә белән Сарык бәйрәмгә ямь өстәп, җиңүчеләрне котлап, күңелле уеннар оештырдылар. “Су анасы”, “Шүрәле” кебек уеннарда катнашу балаларга аеруча ошады.</a:t>
            </a:r>
            <a:endParaRPr lang="ru-RU" sz="1400" dirty="0">
              <a:latin typeface="Times New Roman" panose="02020603050405020304" pitchFamily="18" charset="0"/>
              <a:cs typeface="Times New Roman" panose="02020603050405020304" pitchFamily="18" charset="0"/>
            </a:endParaRPr>
          </a:p>
          <a:p>
            <a:r>
              <a:rPr lang="tt-RU" sz="1400" dirty="0">
                <a:latin typeface="Times New Roman" panose="02020603050405020304" pitchFamily="18" charset="0"/>
                <a:cs typeface="Times New Roman" panose="02020603050405020304" pitchFamily="18" charset="0"/>
              </a:rPr>
              <a:t>Без Тукайның яшендәй яшьнәп үткән кыска гомер юлы, ул калдырган иҗади мирас, аның яшәү үрнәген күз алдыннан уздырып сокланабыз һәм Бөек Тукаебыз алдында баш иябез.  </a:t>
            </a:r>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p:txBody>
      </p:sp>
      <p:sp>
        <p:nvSpPr>
          <p:cNvPr id="46" name="Прямоугольник 45"/>
          <p:cNvSpPr/>
          <p:nvPr/>
        </p:nvSpPr>
        <p:spPr>
          <a:xfrm>
            <a:off x="8402026" y="788602"/>
            <a:ext cx="3618876" cy="5940088"/>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pPr algn="ctr"/>
            <a:r>
              <a:rPr lang="tt-RU" sz="1600" dirty="0" smtClean="0">
                <a:solidFill>
                  <a:srgbClr val="C00000"/>
                </a:solidFill>
                <a:latin typeface="Times New Roman" panose="02020603050405020304" pitchFamily="18" charset="0"/>
                <a:cs typeface="Times New Roman" panose="02020603050405020304" pitchFamily="18" charset="0"/>
              </a:rPr>
              <a:t>Әкият геройлары парады.</a:t>
            </a:r>
          </a:p>
          <a:p>
            <a:r>
              <a:rPr lang="tt-RU" sz="1400" dirty="0" smtClean="0">
                <a:latin typeface="Times New Roman" panose="02020603050405020304" pitchFamily="18" charset="0"/>
                <a:cs typeface="Times New Roman" panose="02020603050405020304" pitchFamily="18" charset="0"/>
              </a:rPr>
              <a:t>Әлеге парадта тәрбиячеләр һәм әти-әниләр </a:t>
            </a:r>
          </a:p>
          <a:p>
            <a:r>
              <a:rPr lang="tt-RU" sz="1400" dirty="0" smtClean="0">
                <a:latin typeface="Times New Roman" panose="02020603050405020304" pitchFamily="18" charset="0"/>
                <a:cs typeface="Times New Roman" panose="02020603050405020304" pitchFamily="18" charset="0"/>
              </a:rPr>
              <a:t>тырышлыгы белән оештырылган кул эшләре</a:t>
            </a:r>
          </a:p>
          <a:p>
            <a:r>
              <a:rPr lang="tt-RU" sz="1400" dirty="0" smtClean="0">
                <a:latin typeface="Times New Roman" panose="02020603050405020304" pitchFamily="18" charset="0"/>
                <a:cs typeface="Times New Roman" panose="02020603050405020304" pitchFamily="18" charset="0"/>
              </a:rPr>
              <a:t> күргәзмәсе чагылыш таба.</a:t>
            </a: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smtClean="0">
              <a:latin typeface="Times New Roman" panose="02020603050405020304" pitchFamily="18" charset="0"/>
              <a:cs typeface="Times New Roman" panose="02020603050405020304" pitchFamily="18" charset="0"/>
            </a:endParaRPr>
          </a:p>
          <a:p>
            <a:endParaRPr lang="tt-RU" sz="1400" dirty="0">
              <a:latin typeface="Times New Roman" panose="02020603050405020304" pitchFamily="18" charset="0"/>
              <a:cs typeface="Times New Roman" panose="02020603050405020304" pitchFamily="18" charset="0"/>
            </a:endParaRPr>
          </a:p>
          <a:p>
            <a:endParaRPr lang="ru-RU" sz="1400" dirty="0"/>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5058" y="1859034"/>
            <a:ext cx="3271100" cy="2453324"/>
          </a:xfrm>
          <a:prstGeom prst="rect">
            <a:avLst/>
          </a:prstGeom>
        </p:spPr>
      </p:pic>
      <p:pic>
        <p:nvPicPr>
          <p:cNvPr id="15" name="Рисунок 14"/>
          <p:cNvPicPr>
            <a:picLocks noChangeAspect="1"/>
          </p:cNvPicPr>
          <p:nvPr/>
        </p:nvPicPr>
        <p:blipFill rotWithShape="1">
          <a:blip r:embed="rId4" cstate="print">
            <a:extLst>
              <a:ext uri="{28A0092B-C50C-407E-A947-70E740481C1C}">
                <a14:useLocalDpi xmlns:a14="http://schemas.microsoft.com/office/drawing/2010/main" val="0"/>
              </a:ext>
            </a:extLst>
          </a:blip>
          <a:srcRect t="26941"/>
          <a:stretch/>
        </p:blipFill>
        <p:spPr>
          <a:xfrm>
            <a:off x="8455121" y="4558157"/>
            <a:ext cx="3512686" cy="1924734"/>
          </a:xfrm>
          <a:prstGeom prst="rect">
            <a:avLst/>
          </a:prstGeom>
        </p:spPr>
      </p:pic>
      <p:pic>
        <p:nvPicPr>
          <p:cNvPr id="3" name="Рисунок 2"/>
          <p:cNvPicPr>
            <a:picLocks noChangeAspect="1"/>
          </p:cNvPicPr>
          <p:nvPr/>
        </p:nvPicPr>
        <p:blipFill rotWithShape="1">
          <a:blip r:embed="rId5" cstate="print">
            <a:extLst>
              <a:ext uri="{28A0092B-C50C-407E-A947-70E740481C1C}">
                <a14:useLocalDpi xmlns:a14="http://schemas.microsoft.com/office/drawing/2010/main" val="0"/>
              </a:ext>
            </a:extLst>
          </a:blip>
          <a:srcRect t="12233" b="2131"/>
          <a:stretch/>
        </p:blipFill>
        <p:spPr>
          <a:xfrm>
            <a:off x="274105" y="3669979"/>
            <a:ext cx="3714124" cy="2385463"/>
          </a:xfrm>
          <a:prstGeom prst="rect">
            <a:avLst/>
          </a:prstGeom>
        </p:spPr>
      </p:pic>
    </p:spTree>
    <p:extLst>
      <p:ext uri="{BB962C8B-B14F-4D97-AF65-F5344CB8AC3E}">
        <p14:creationId xmlns:p14="http://schemas.microsoft.com/office/powerpoint/2010/main" val="1175785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stretch>
            <a:fillRect/>
          </a:stretch>
        </p:blipFill>
        <p:spPr>
          <a:xfrm rot="10800000">
            <a:off x="32022" y="630836"/>
            <a:ext cx="4794210" cy="2811178"/>
          </a:xfrm>
          <a:prstGeom prst="rect">
            <a:avLst/>
          </a:prstGeom>
        </p:spPr>
      </p:pic>
      <p:pic>
        <p:nvPicPr>
          <p:cNvPr id="1030" name="Picture 6"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555" y="0"/>
            <a:ext cx="5889398" cy="1556557"/>
          </a:xfrm>
          <a:prstGeom prst="rect">
            <a:avLst/>
          </a:prstGeom>
          <a:noFill/>
          <a:extLst>
            <a:ext uri="{909E8E84-426E-40DD-AFC4-6F175D3DCCD1}">
              <a14:hiddenFill xmlns:a14="http://schemas.microsoft.com/office/drawing/2010/main">
                <a:solidFill>
                  <a:srgbClr val="FFFFFF"/>
                </a:solidFill>
              </a14:hiddenFill>
            </a:ext>
          </a:extLst>
        </p:spPr>
      </p:pic>
      <p:pic>
        <p:nvPicPr>
          <p:cNvPr id="15" name="Рисунок 14"/>
          <p:cNvPicPr>
            <a:picLocks noChangeAspect="1"/>
          </p:cNvPicPr>
          <p:nvPr/>
        </p:nvPicPr>
        <p:blipFill>
          <a:blip r:embed="rId4"/>
          <a:stretch>
            <a:fillRect/>
          </a:stretch>
        </p:blipFill>
        <p:spPr>
          <a:xfrm>
            <a:off x="8734505" y="83563"/>
            <a:ext cx="3331055" cy="6664710"/>
          </a:xfrm>
          <a:prstGeom prst="rect">
            <a:avLst/>
          </a:prstGeom>
        </p:spPr>
      </p:pic>
      <p:pic>
        <p:nvPicPr>
          <p:cNvPr id="10" name="Рисунок 9"/>
          <p:cNvPicPr>
            <a:picLocks noChangeAspect="1"/>
          </p:cNvPicPr>
          <p:nvPr/>
        </p:nvPicPr>
        <p:blipFill rotWithShape="1">
          <a:blip r:embed="rId5"/>
          <a:srcRect l="1838" t="34088" r="66917" b="3750"/>
          <a:stretch/>
        </p:blipFill>
        <p:spPr>
          <a:xfrm>
            <a:off x="8208361" y="0"/>
            <a:ext cx="634590" cy="1070227"/>
          </a:xfrm>
          <a:prstGeom prst="rect">
            <a:avLst/>
          </a:prstGeom>
        </p:spPr>
      </p:pic>
      <p:pic>
        <p:nvPicPr>
          <p:cNvPr id="2" name="Рисунок 1"/>
          <p:cNvPicPr>
            <a:picLocks noChangeAspect="1"/>
          </p:cNvPicPr>
          <p:nvPr/>
        </p:nvPicPr>
        <p:blipFill>
          <a:blip r:embed="rId6"/>
          <a:stretch>
            <a:fillRect/>
          </a:stretch>
        </p:blipFill>
        <p:spPr>
          <a:xfrm>
            <a:off x="3973302" y="57762"/>
            <a:ext cx="3468925" cy="573074"/>
          </a:xfrm>
          <a:prstGeom prst="rect">
            <a:avLst/>
          </a:prstGeom>
        </p:spPr>
      </p:pic>
      <p:sp>
        <p:nvSpPr>
          <p:cNvPr id="8" name="Прямоугольник 7"/>
          <p:cNvSpPr/>
          <p:nvPr/>
        </p:nvSpPr>
        <p:spPr>
          <a:xfrm>
            <a:off x="8734505" y="1837514"/>
            <a:ext cx="3521220" cy="1446550"/>
          </a:xfrm>
          <a:prstGeom prst="rect">
            <a:avLst/>
          </a:prstGeom>
        </p:spPr>
        <p:txBody>
          <a:bodyPr wrap="square">
            <a:spAutoFit/>
          </a:bodyPr>
          <a:lstStyle/>
          <a:p>
            <a:pPr algn="ctr"/>
            <a:r>
              <a:rPr lang="ru-RU" sz="1600" dirty="0" err="1">
                <a:solidFill>
                  <a:srgbClr val="C00000"/>
                </a:solidFill>
                <a:latin typeface="Times New Roman" panose="02020603050405020304" pitchFamily="18" charset="0"/>
                <a:cs typeface="Times New Roman" panose="02020603050405020304" pitchFamily="18" charset="0"/>
              </a:rPr>
              <a:t>Биючегә</a:t>
            </a:r>
            <a:r>
              <a:rPr lang="ru-RU" sz="1600" dirty="0">
                <a:solidFill>
                  <a:srgbClr val="C00000"/>
                </a:solidFill>
                <a:latin typeface="Times New Roman" panose="02020603050405020304" pitchFamily="18" charset="0"/>
                <a:cs typeface="Times New Roman" panose="02020603050405020304" pitchFamily="18" charset="0"/>
              </a:rPr>
              <a:t> </a:t>
            </a:r>
            <a:r>
              <a:rPr lang="ru-RU" sz="1600" dirty="0" err="1">
                <a:solidFill>
                  <a:srgbClr val="C00000"/>
                </a:solidFill>
                <a:latin typeface="Times New Roman" panose="02020603050405020304" pitchFamily="18" charset="0"/>
                <a:cs typeface="Times New Roman" panose="02020603050405020304" pitchFamily="18" charset="0"/>
              </a:rPr>
              <a:t>сүз</a:t>
            </a:r>
            <a:r>
              <a:rPr lang="ru-RU" sz="1600" dirty="0">
                <a:solidFill>
                  <a:srgbClr val="C00000"/>
                </a:solidFill>
                <a:latin typeface="Times New Roman" panose="02020603050405020304" pitchFamily="18" charset="0"/>
                <a:cs typeface="Times New Roman" panose="02020603050405020304" pitchFamily="18" charset="0"/>
              </a:rPr>
              <a:t> </a:t>
            </a:r>
            <a:r>
              <a:rPr lang="ru-RU" sz="1600" dirty="0" err="1">
                <a:solidFill>
                  <a:srgbClr val="C00000"/>
                </a:solidFill>
                <a:latin typeface="Times New Roman" panose="02020603050405020304" pitchFamily="18" charset="0"/>
                <a:cs typeface="Times New Roman" panose="02020603050405020304" pitchFamily="18" charset="0"/>
              </a:rPr>
              <a:t>әйтмәгез</a:t>
            </a:r>
            <a:r>
              <a:rPr lang="ru-RU" sz="1600" dirty="0">
                <a:solidFill>
                  <a:srgbClr val="C00000"/>
                </a:solidFill>
                <a:latin typeface="Times New Roman" panose="02020603050405020304" pitchFamily="18" charset="0"/>
                <a:cs typeface="Times New Roman" panose="02020603050405020304" pitchFamily="18" charset="0"/>
              </a:rPr>
              <a:t>!</a:t>
            </a:r>
          </a:p>
          <a:p>
            <a:r>
              <a:rPr lang="ru-RU" sz="1200" dirty="0" smtClean="0">
                <a:latin typeface="Times New Roman" panose="02020603050405020304" pitchFamily="18" charset="0"/>
                <a:cs typeface="Times New Roman" panose="02020603050405020304" pitchFamily="18" charset="0"/>
              </a:rPr>
              <a:t>Ел </a:t>
            </a:r>
            <a:r>
              <a:rPr lang="ru-RU" sz="1200" dirty="0" err="1">
                <a:latin typeface="Times New Roman" panose="02020603050405020304" pitchFamily="18" charset="0"/>
                <a:cs typeface="Times New Roman" panose="02020603050405020304" pitchFamily="18" charset="0"/>
              </a:rPr>
              <a:t>саен</a:t>
            </a:r>
            <a:r>
              <a:rPr lang="ru-RU" sz="1200" dirty="0">
                <a:latin typeface="Times New Roman" panose="02020603050405020304" pitchFamily="18" charset="0"/>
                <a:cs typeface="Times New Roman" panose="02020603050405020304" pitchFamily="18" charset="0"/>
              </a:rPr>
              <a:t> 29 </a:t>
            </a:r>
            <a:r>
              <a:rPr lang="ru-RU" sz="1200" dirty="0" err="1">
                <a:latin typeface="Times New Roman" panose="02020603050405020304" pitchFamily="18" charset="0"/>
                <a:cs typeface="Times New Roman" panose="02020603050405020304" pitchFamily="18" charset="0"/>
              </a:rPr>
              <a:t>апрельдә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бөтен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дөньяда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Халыкара</a:t>
            </a:r>
            <a:r>
              <a:rPr lang="ru-RU" sz="1200" dirty="0">
                <a:latin typeface="Times New Roman" panose="02020603050405020304" pitchFamily="18" charset="0"/>
                <a:cs typeface="Times New Roman" panose="02020603050405020304" pitchFamily="18" charset="0"/>
              </a:rPr>
              <a:t> </a:t>
            </a:r>
            <a:endParaRPr lang="ru-RU" sz="1200" dirty="0" smtClean="0">
              <a:latin typeface="Times New Roman" panose="02020603050405020304" pitchFamily="18" charset="0"/>
              <a:cs typeface="Times New Roman" panose="02020603050405020304" pitchFamily="18" charset="0"/>
            </a:endParaRPr>
          </a:p>
          <a:p>
            <a:r>
              <a:rPr lang="ru-RU" sz="1200" dirty="0" err="1" smtClean="0">
                <a:latin typeface="Times New Roman" panose="02020603050405020304" pitchFamily="18" charset="0"/>
                <a:cs typeface="Times New Roman" panose="02020603050405020304" pitchFamily="18" charset="0"/>
              </a:rPr>
              <a:t>бию</a:t>
            </a:r>
            <a:r>
              <a:rPr lang="ru-RU" sz="1200" dirty="0" smtClean="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билгеләп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үтелә</a:t>
            </a:r>
            <a:r>
              <a:rPr lang="ru-RU" sz="1200" dirty="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Шул</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уңайдан</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бакча-бызда</a:t>
            </a:r>
            <a:r>
              <a:rPr lang="ru-RU" sz="1200" dirty="0" smtClean="0">
                <a:latin typeface="Times New Roman" panose="02020603050405020304" pitchFamily="18" charset="0"/>
                <a:cs typeface="Times New Roman" panose="02020603050405020304" pitchFamily="18" charset="0"/>
              </a:rPr>
              <a:t> «Современное наследие» </a:t>
            </a:r>
            <a:r>
              <a:rPr lang="ru-RU" sz="1200" dirty="0" err="1" smtClean="0">
                <a:latin typeface="Times New Roman" panose="02020603050405020304" pitchFamily="18" charset="0"/>
                <a:cs typeface="Times New Roman" panose="02020603050405020304" pitchFamily="18" charset="0"/>
              </a:rPr>
              <a:t>исеме</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астында</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бию</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бәйгесе</a:t>
            </a:r>
            <a:r>
              <a:rPr lang="ru-RU" sz="1200" dirty="0" smtClean="0">
                <a:latin typeface="Times New Roman" panose="02020603050405020304" pitchFamily="18" charset="0"/>
                <a:cs typeface="Times New Roman" panose="02020603050405020304" pitchFamily="18" charset="0"/>
              </a:rPr>
              <a:t> узды. </a:t>
            </a:r>
            <a:r>
              <a:rPr lang="ru-RU" sz="1200" dirty="0" err="1" smtClean="0">
                <a:latin typeface="Times New Roman" panose="02020603050405020304" pitchFamily="18" charset="0"/>
                <a:cs typeface="Times New Roman" panose="02020603050405020304" pitchFamily="18" charset="0"/>
              </a:rPr>
              <a:t>Бәйгедә</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бер</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төркем</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дә</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читтә</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калмыйча</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үзләренең</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дәртле</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биюләрен</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бүләк</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иттеләр</a:t>
            </a:r>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063412" y="2796288"/>
            <a:ext cx="6096000" cy="646331"/>
          </a:xfrm>
          <a:prstGeom prst="rect">
            <a:avLst/>
          </a:prstGeom>
        </p:spPr>
        <p:txBody>
          <a:bodyPr>
            <a:spAutoFit/>
          </a:bodyPr>
          <a:lstStyle/>
          <a:p>
            <a:endParaRPr lang="ru-RU" dirty="0"/>
          </a:p>
          <a:p>
            <a:endParaRPr lang="ru-RU" dirty="0"/>
          </a:p>
        </p:txBody>
      </p:sp>
      <p:sp>
        <p:nvSpPr>
          <p:cNvPr id="18" name="Прямоугольник 17"/>
          <p:cNvSpPr/>
          <p:nvPr/>
        </p:nvSpPr>
        <p:spPr>
          <a:xfrm>
            <a:off x="7171765" y="3072682"/>
            <a:ext cx="6096000" cy="369332"/>
          </a:xfrm>
          <a:prstGeom prst="rect">
            <a:avLst/>
          </a:prstGeom>
        </p:spPr>
        <p:txBody>
          <a:bodyPr>
            <a:spAutoFit/>
          </a:bodyPr>
          <a:lstStyle/>
          <a:p>
            <a:pPr algn="ctr"/>
            <a:endParaRPr lang="ru-RU"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143076" y="599786"/>
            <a:ext cx="4683157" cy="2923877"/>
          </a:xfrm>
          <a:prstGeom prst="rect">
            <a:avLst/>
          </a:prstGeom>
        </p:spPr>
        <p:txBody>
          <a:bodyPr wrap="square">
            <a:spAutoFit/>
          </a:bodyPr>
          <a:lstStyle/>
          <a:p>
            <a:pPr algn="ctr"/>
            <a:r>
              <a:rPr lang="tt-RU" sz="1600" dirty="0" smtClean="0">
                <a:solidFill>
                  <a:srgbClr val="C00000"/>
                </a:solidFill>
                <a:latin typeface="Times New Roman" panose="02020603050405020304" pitchFamily="18" charset="0"/>
                <a:cs typeface="Times New Roman" panose="02020603050405020304" pitchFamily="18" charset="0"/>
              </a:rPr>
              <a:t>Галәмгә юл</a:t>
            </a:r>
            <a:endParaRPr lang="ru-RU" sz="1600" dirty="0" smtClean="0">
              <a:solidFill>
                <a:srgbClr val="C00000"/>
              </a:solidFill>
              <a:latin typeface="Times New Roman" panose="02020603050405020304" pitchFamily="18" charset="0"/>
              <a:cs typeface="Times New Roman" panose="02020603050405020304" pitchFamily="18" charset="0"/>
            </a:endParaRPr>
          </a:p>
          <a:p>
            <a:r>
              <a:rPr lang="ru-RU" sz="1400" dirty="0" smtClean="0">
                <a:solidFill>
                  <a:srgbClr val="000000"/>
                </a:solidFill>
                <a:latin typeface="Times New Roman" panose="02020603050405020304" pitchFamily="18" charset="0"/>
                <a:cs typeface="Times New Roman" panose="02020603050405020304" pitchFamily="18" charset="0"/>
              </a:rPr>
              <a:t>                    Физкультура  </a:t>
            </a:r>
            <a:r>
              <a:rPr lang="ru-RU" sz="1400" dirty="0" err="1" smtClean="0">
                <a:solidFill>
                  <a:srgbClr val="000000"/>
                </a:solidFill>
                <a:latin typeface="Times New Roman" panose="02020603050405020304" pitchFamily="18" charset="0"/>
                <a:cs typeface="Times New Roman" panose="02020603050405020304" pitchFamily="18" charset="0"/>
              </a:rPr>
              <a:t>инструкторлары</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Гәрәева</a:t>
            </a:r>
            <a:r>
              <a:rPr lang="ru-RU" sz="1400" dirty="0">
                <a:solidFill>
                  <a:srgbClr val="000000"/>
                </a:solidFill>
                <a:latin typeface="Times New Roman" panose="02020603050405020304" pitchFamily="18" charset="0"/>
                <a:cs typeface="Times New Roman" panose="02020603050405020304" pitchFamily="18" charset="0"/>
              </a:rPr>
              <a:t> Лилия </a:t>
            </a:r>
            <a:r>
              <a:rPr lang="ru-RU" sz="1400" dirty="0" smtClean="0">
                <a:solidFill>
                  <a:srgbClr val="000000"/>
                </a:solidFill>
                <a:latin typeface="Times New Roman" panose="02020603050405020304" pitchFamily="18" charset="0"/>
                <a:cs typeface="Times New Roman" panose="02020603050405020304" pitchFamily="18" charset="0"/>
              </a:rPr>
              <a:t>                                    </a:t>
            </a:r>
          </a:p>
          <a:p>
            <a:r>
              <a:rPr lang="ru-RU" sz="1400" dirty="0">
                <a:solidFill>
                  <a:srgbClr val="000000"/>
                </a:solidFill>
                <a:latin typeface="Times New Roman" panose="02020603050405020304" pitchFamily="18" charset="0"/>
                <a:cs typeface="Times New Roman" panose="02020603050405020304" pitchFamily="18" charset="0"/>
              </a:rPr>
              <a:t> </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Вакыйф</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Нурмөхәммәтова</a:t>
            </a:r>
            <a:r>
              <a:rPr lang="ru-RU" sz="1400" dirty="0">
                <a:solidFill>
                  <a:srgbClr val="000000"/>
                </a:solidFill>
                <a:latin typeface="Times New Roman" panose="02020603050405020304" pitchFamily="18" charset="0"/>
                <a:cs typeface="Times New Roman" panose="02020603050405020304" pitchFamily="18" charset="0"/>
              </a:rPr>
              <a:t> Алсу </a:t>
            </a:r>
            <a:r>
              <a:rPr lang="ru-RU" sz="1400" dirty="0" err="1">
                <a:solidFill>
                  <a:srgbClr val="000000"/>
                </a:solidFill>
                <a:latin typeface="Times New Roman" panose="02020603050405020304" pitchFamily="18" charset="0"/>
                <a:cs typeface="Times New Roman" panose="02020603050405020304" pitchFamily="18" charset="0"/>
              </a:rPr>
              <a:t>Фоат</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smtClean="0">
                <a:solidFill>
                  <a:srgbClr val="000000"/>
                </a:solidFill>
                <a:latin typeface="Times New Roman" panose="02020603050405020304" pitchFamily="18" charset="0"/>
                <a:cs typeface="Times New Roman" panose="02020603050405020304" pitchFamily="18" charset="0"/>
              </a:rPr>
              <a:t>       </a:t>
            </a:r>
          </a:p>
          <a:p>
            <a:r>
              <a:rPr lang="ru-RU" sz="1400" dirty="0">
                <a:solidFill>
                  <a:srgbClr val="000000"/>
                </a:solidFill>
                <a:latin typeface="Times New Roman" panose="02020603050405020304" pitchFamily="18" charset="0"/>
                <a:cs typeface="Times New Roman" panose="02020603050405020304" pitchFamily="18" charset="0"/>
              </a:rPr>
              <a:t> </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музыка </a:t>
            </a:r>
            <a:r>
              <a:rPr lang="ru-RU" sz="1400" dirty="0" err="1">
                <a:solidFill>
                  <a:srgbClr val="000000"/>
                </a:solidFill>
                <a:latin typeface="Times New Roman" panose="02020603050405020304" pitchFamily="18" charset="0"/>
                <a:cs typeface="Times New Roman" panose="02020603050405020304" pitchFamily="18" charset="0"/>
              </a:rPr>
              <a:t>җитәкчеләре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Мөбәрәкшина</a:t>
            </a:r>
            <a:r>
              <a:rPr lang="ru-RU" sz="1400" dirty="0">
                <a:solidFill>
                  <a:srgbClr val="000000"/>
                </a:solidFill>
                <a:latin typeface="Times New Roman" panose="02020603050405020304" pitchFamily="18" charset="0"/>
                <a:cs typeface="Times New Roman" panose="02020603050405020304" pitchFamily="18" charset="0"/>
              </a:rPr>
              <a:t> Лия </a:t>
            </a:r>
            <a:r>
              <a:rPr lang="ru-RU" sz="1400" dirty="0" err="1" smtClean="0">
                <a:solidFill>
                  <a:srgbClr val="000000"/>
                </a:solidFill>
                <a:latin typeface="Times New Roman" panose="02020603050405020304" pitchFamily="18" charset="0"/>
                <a:cs typeface="Times New Roman" panose="02020603050405020304" pitchFamily="18" charset="0"/>
              </a:rPr>
              <a:t>Хәбир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кызы</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Галимшина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Адилә</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Алмаз </a:t>
            </a:r>
            <a:r>
              <a:rPr lang="ru-RU" sz="1400" dirty="0" err="1">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урта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өлкән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төркем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тәрбиячеләре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белән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берлектә</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a:t>
            </a:r>
            <a:r>
              <a:rPr lang="ru-RU" sz="1400" dirty="0" err="1" smtClean="0">
                <a:solidFill>
                  <a:srgbClr val="000000"/>
                </a:solidFill>
                <a:latin typeface="Times New Roman" panose="02020603050405020304" pitchFamily="18" charset="0"/>
                <a:cs typeface="Times New Roman" panose="02020603050405020304" pitchFamily="18" charset="0"/>
              </a:rPr>
              <a:t>осмоска</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м</a:t>
            </a:r>
            <a:r>
              <a:rPr lang="ru-RU" sz="1400" dirty="0" err="1" smtClean="0">
                <a:solidFill>
                  <a:srgbClr val="000000"/>
                </a:solidFill>
                <a:latin typeface="Times New Roman" panose="02020603050405020304" pitchFamily="18" charset="0"/>
                <a:cs typeface="Times New Roman" panose="02020603050405020304" pitchFamily="18" charset="0"/>
              </a:rPr>
              <a:t>авыктыргыч</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сәяхәт</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оештырдылар</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Балалар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серле</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йолдызлы</a:t>
            </a:r>
            <a:r>
              <a:rPr lang="ru-RU" sz="1400" dirty="0" smtClean="0">
                <a:solidFill>
                  <a:srgbClr val="000000"/>
                </a:solidFill>
                <a:latin typeface="Times New Roman" panose="02020603050405020304" pitchFamily="18" charset="0"/>
                <a:cs typeface="Times New Roman" panose="02020603050405020304" pitchFamily="18" charset="0"/>
              </a:rPr>
              <a:t> романтик </a:t>
            </a:r>
            <a:r>
              <a:rPr lang="ru-RU" sz="1400" dirty="0" err="1" smtClean="0">
                <a:solidFill>
                  <a:srgbClr val="000000"/>
                </a:solidFill>
                <a:latin typeface="Times New Roman" panose="02020603050405020304" pitchFamily="18" charset="0"/>
                <a:cs typeface="Times New Roman" panose="02020603050405020304" pitchFamily="18" charset="0"/>
              </a:rPr>
              <a:t>атмосферага</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чумдылар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чын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космонавтларга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әверелеп</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ракетаның</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төзелешен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өйрәнделәр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күңелле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эстафеталарда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катнаштылар</a:t>
            </a:r>
            <a:r>
              <a:rPr lang="ru-RU" sz="1400" dirty="0" smtClean="0">
                <a:solidFill>
                  <a:srgbClr val="000000"/>
                </a:solidFill>
                <a:latin typeface="Times New Roman" panose="02020603050405020304" pitchFamily="18" charset="0"/>
                <a:cs typeface="Times New Roman" panose="02020603050405020304" pitchFamily="18" charset="0"/>
              </a:rPr>
              <a:t>, космик </a:t>
            </a:r>
            <a:r>
              <a:rPr lang="ru-RU" sz="1400" dirty="0" err="1">
                <a:solidFill>
                  <a:srgbClr val="000000"/>
                </a:solidFill>
                <a:latin typeface="Times New Roman" panose="02020603050405020304" pitchFamily="18" charset="0"/>
                <a:cs typeface="Times New Roman" panose="02020603050405020304" pitchFamily="18" charset="0"/>
              </a:rPr>
              <a:t>табышмакларны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чиштеләр</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йолдызлыкларны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аерырга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өйрәнделәр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Әлеге</a:t>
            </a:r>
            <a:r>
              <a:rPr lang="ru-RU" sz="1400" dirty="0" smtClean="0">
                <a:solidFill>
                  <a:srgbClr val="000000"/>
                </a:solidFill>
                <a:latin typeface="Times New Roman" panose="02020603050405020304" pitchFamily="18" charset="0"/>
                <a:cs typeface="Times New Roman" panose="02020603050405020304" pitchFamily="18" charset="0"/>
              </a:rPr>
              <a:t> чара </a:t>
            </a:r>
            <a:r>
              <a:rPr lang="ru-RU" sz="1400" dirty="0" err="1" smtClean="0">
                <a:solidFill>
                  <a:srgbClr val="000000"/>
                </a:solidFill>
                <a:latin typeface="Times New Roman" panose="02020603050405020304" pitchFamily="18" charset="0"/>
                <a:cs typeface="Times New Roman" panose="02020603050405020304" pitchFamily="18" charset="0"/>
              </a:rPr>
              <a:t>күңелле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һәм</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балалар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өчен</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файдалы</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булды</a:t>
            </a:r>
            <a:r>
              <a:rPr lang="ru-RU" sz="1400" dirty="0">
                <a:solidFill>
                  <a:srgbClr val="000000"/>
                </a:solidFill>
                <a:latin typeface="Times New Roman" panose="02020603050405020304" pitchFamily="18" charset="0"/>
                <a:cs typeface="Times New Roman" panose="02020603050405020304" pitchFamily="18" charset="0"/>
              </a:rPr>
              <a:t>.</a:t>
            </a:r>
            <a:r>
              <a:rPr lang="ru-RU" sz="1400" dirty="0" smtClean="0">
                <a:solidFill>
                  <a:srgbClr val="000000"/>
                </a:solidFill>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25" name="Рисунок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88083" y="5049280"/>
            <a:ext cx="2411626" cy="1808720"/>
          </a:xfrm>
          <a:prstGeom prst="rect">
            <a:avLst/>
          </a:prstGeom>
        </p:spPr>
      </p:pic>
      <p:pic>
        <p:nvPicPr>
          <p:cNvPr id="22" name="Рисунок 21"/>
          <p:cNvPicPr>
            <a:picLocks noChangeAspect="1"/>
          </p:cNvPicPr>
          <p:nvPr/>
        </p:nvPicPr>
        <p:blipFill rotWithShape="1">
          <a:blip r:embed="rId8" cstate="print">
            <a:extLst>
              <a:ext uri="{28A0092B-C50C-407E-A947-70E740481C1C}">
                <a14:useLocalDpi xmlns:a14="http://schemas.microsoft.com/office/drawing/2010/main" val="0"/>
              </a:ext>
            </a:extLst>
          </a:blip>
          <a:srcRect t="18955"/>
          <a:stretch/>
        </p:blipFill>
        <p:spPr>
          <a:xfrm>
            <a:off x="169348" y="3494432"/>
            <a:ext cx="2733731" cy="1661680"/>
          </a:xfrm>
          <a:prstGeom prst="rect">
            <a:avLst/>
          </a:prstGeom>
        </p:spPr>
      </p:pic>
      <p:pic>
        <p:nvPicPr>
          <p:cNvPr id="28" name="Рисунок 27"/>
          <p:cNvPicPr>
            <a:picLocks noChangeAspect="1"/>
          </p:cNvPicPr>
          <p:nvPr/>
        </p:nvPicPr>
        <p:blipFill rotWithShape="1">
          <a:blip r:embed="rId9"/>
          <a:srcRect l="11922" t="13901" r="12068" b="24090"/>
          <a:stretch/>
        </p:blipFill>
        <p:spPr>
          <a:xfrm>
            <a:off x="3091316" y="3494432"/>
            <a:ext cx="1519118" cy="1239280"/>
          </a:xfrm>
          <a:prstGeom prst="rect">
            <a:avLst/>
          </a:prstGeom>
        </p:spPr>
      </p:pic>
      <p:pic>
        <p:nvPicPr>
          <p:cNvPr id="29" name="Рисунок 28"/>
          <p:cNvPicPr>
            <a:picLocks noChangeAspect="1"/>
          </p:cNvPicPr>
          <p:nvPr/>
        </p:nvPicPr>
        <p:blipFill rotWithShape="1">
          <a:blip r:embed="rId10"/>
          <a:srcRect l="8088" t="10220" r="7647" b="7132"/>
          <a:stretch/>
        </p:blipFill>
        <p:spPr>
          <a:xfrm>
            <a:off x="143076" y="5252766"/>
            <a:ext cx="1524778" cy="1495507"/>
          </a:xfrm>
          <a:prstGeom prst="ellipse">
            <a:avLst/>
          </a:prstGeom>
          <a:ln>
            <a:noFill/>
          </a:ln>
          <a:effectLst>
            <a:softEdge rad="112500"/>
          </a:effectLst>
        </p:spPr>
      </p:pic>
      <p:sp>
        <p:nvSpPr>
          <p:cNvPr id="30" name="Прямоугольник 29"/>
          <p:cNvSpPr/>
          <p:nvPr/>
        </p:nvSpPr>
        <p:spPr>
          <a:xfrm>
            <a:off x="4837258" y="490926"/>
            <a:ext cx="3975629" cy="4431983"/>
          </a:xfrm>
          <a:prstGeom prst="rect">
            <a:avLst/>
          </a:prstGeom>
        </p:spPr>
        <p:txBody>
          <a:bodyPr wrap="square">
            <a:spAutoFit/>
          </a:bodyPr>
          <a:lstStyle/>
          <a:p>
            <a:pPr algn="ctr"/>
            <a:r>
              <a:rPr lang="tt-RU" sz="1600" dirty="0" smtClean="0">
                <a:solidFill>
                  <a:srgbClr val="C00000"/>
                </a:solidFill>
                <a:latin typeface="Times New Roman" panose="02020603050405020304" pitchFamily="18" charset="0"/>
                <a:cs typeface="Times New Roman" panose="02020603050405020304" pitchFamily="18" charset="0"/>
              </a:rPr>
              <a:t>Автоледи</a:t>
            </a:r>
            <a:endParaRPr lang="ru-RU" sz="1600" dirty="0" smtClean="0">
              <a:solidFill>
                <a:srgbClr val="C00000"/>
              </a:solidFill>
              <a:latin typeface="Times New Roman" panose="02020603050405020304" pitchFamily="18" charset="0"/>
              <a:cs typeface="Times New Roman" panose="02020603050405020304" pitchFamily="18" charset="0"/>
            </a:endParaRPr>
          </a:p>
          <a:p>
            <a:r>
              <a:rPr lang="ru-RU" sz="1400" dirty="0" smtClean="0">
                <a:solidFill>
                  <a:srgbClr val="000000"/>
                </a:solidFill>
                <a:latin typeface="Times New Roman" panose="02020603050405020304" pitchFamily="18" charset="0"/>
                <a:cs typeface="Times New Roman" panose="02020603050405020304" pitchFamily="18" charset="0"/>
              </a:rPr>
              <a:t>9нчы </a:t>
            </a:r>
            <a:r>
              <a:rPr lang="ru-RU" sz="1400" dirty="0" err="1" smtClean="0">
                <a:solidFill>
                  <a:srgbClr val="000000"/>
                </a:solidFill>
                <a:latin typeface="Times New Roman" panose="02020603050405020304" pitchFamily="18" charset="0"/>
                <a:cs typeface="Times New Roman" panose="02020603050405020304" pitchFamily="18" charset="0"/>
              </a:rPr>
              <a:t>апрельдә</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балалар</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бакчасында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гадәти</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булмаган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мавыктыргыч</a:t>
            </a:r>
            <a:r>
              <a:rPr lang="ru-RU" sz="1400" dirty="0">
                <a:solidFill>
                  <a:srgbClr val="000000"/>
                </a:solidFill>
                <a:latin typeface="Times New Roman" panose="02020603050405020304" pitchFamily="18" charset="0"/>
                <a:cs typeface="Times New Roman" panose="02020603050405020304" pitchFamily="18" charset="0"/>
              </a:rPr>
              <a:t> чара— «Автоледи</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юл</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хәрәкәте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кагыйдәләре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буенча</a:t>
            </a:r>
            <a:r>
              <a:rPr lang="ru-RU" sz="1400" dirty="0">
                <a:solidFill>
                  <a:srgbClr val="000000"/>
                </a:solidFill>
                <a:latin typeface="Times New Roman" panose="02020603050405020304" pitchFamily="18" charset="0"/>
                <a:cs typeface="Times New Roman" panose="02020603050405020304" pitchFamily="18" charset="0"/>
              </a:rPr>
              <a:t> конкурс-</a:t>
            </a:r>
            <a:r>
              <a:rPr lang="ru-RU" sz="1400" dirty="0" err="1">
                <a:solidFill>
                  <a:srgbClr val="000000"/>
                </a:solidFill>
                <a:latin typeface="Times New Roman" panose="02020603050405020304" pitchFamily="18" charset="0"/>
                <a:cs typeface="Times New Roman" panose="02020603050405020304" pitchFamily="18" charset="0"/>
              </a:rPr>
              <a:t>уен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программасы</a:t>
            </a:r>
            <a:r>
              <a:rPr lang="ru-RU" sz="1400" dirty="0">
                <a:solidFill>
                  <a:srgbClr val="000000"/>
                </a:solidFill>
                <a:latin typeface="Times New Roman" panose="02020603050405020304" pitchFamily="18" charset="0"/>
                <a:cs typeface="Times New Roman" panose="02020603050405020304" pitchFamily="18" charset="0"/>
              </a:rPr>
              <a:t> узды. </a:t>
            </a:r>
            <a:r>
              <a:rPr lang="ru-RU" sz="1400" dirty="0" err="1" smtClean="0">
                <a:solidFill>
                  <a:srgbClr val="000000"/>
                </a:solidFill>
                <a:latin typeface="Times New Roman" panose="02020603050405020304" pitchFamily="18" charset="0"/>
                <a:cs typeface="Times New Roman" panose="02020603050405020304" pitchFamily="18" charset="0"/>
              </a:rPr>
              <a:t>Катнашучылар</a:t>
            </a:r>
            <a:r>
              <a:rPr lang="ru-RU" sz="1400" dirty="0" smtClean="0">
                <a:solidFill>
                  <a:srgbClr val="000000"/>
                </a:solidFill>
                <a:latin typeface="Times New Roman" panose="02020603050405020304" pitchFamily="18" charset="0"/>
                <a:cs typeface="Times New Roman" panose="02020603050405020304" pitchFamily="18" charset="0"/>
              </a:rPr>
              <a:t>-</a:t>
            </a:r>
            <a:r>
              <a:rPr lang="tt-RU" sz="1400" dirty="0" smtClean="0">
                <a:solidFill>
                  <a:srgbClr val="000000"/>
                </a:solidFill>
                <a:latin typeface="Times New Roman" panose="02020603050405020304" pitchFamily="18" charset="0"/>
                <a:cs typeface="Times New Roman" panose="02020603050405020304" pitchFamily="18" charset="0"/>
              </a:rPr>
              <a:t>№</a:t>
            </a:r>
            <a:r>
              <a:rPr lang="en-US" sz="1400" dirty="0" smtClean="0">
                <a:solidFill>
                  <a:srgbClr val="000000"/>
                </a:solidFill>
                <a:latin typeface="Times New Roman" panose="02020603050405020304" pitchFamily="18" charset="0"/>
                <a:cs typeface="Times New Roman" panose="02020603050405020304" pitchFamily="18" charset="0"/>
              </a:rPr>
              <a:t>11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tt-RU" sz="1400" dirty="0" smtClean="0">
                <a:solidFill>
                  <a:srgbClr val="000000"/>
                </a:solidFill>
                <a:latin typeface="Times New Roman" panose="02020603050405020304" pitchFamily="18" charset="0"/>
                <a:cs typeface="Times New Roman" panose="02020603050405020304" pitchFamily="18" charset="0"/>
              </a:rPr>
              <a:t>№</a:t>
            </a:r>
            <a:r>
              <a:rPr lang="en-US" sz="1400" dirty="0" smtClean="0">
                <a:solidFill>
                  <a:srgbClr val="000000"/>
                </a:solidFill>
                <a:latin typeface="Times New Roman" panose="02020603050405020304" pitchFamily="18" charset="0"/>
                <a:cs typeface="Times New Roman" panose="02020603050405020304" pitchFamily="18" charset="0"/>
              </a:rPr>
              <a:t>12 </a:t>
            </a:r>
            <a:r>
              <a:rPr lang="ru-RU" sz="1400" dirty="0" err="1">
                <a:solidFill>
                  <a:srgbClr val="000000"/>
                </a:solidFill>
                <a:latin typeface="Times New Roman" panose="02020603050405020304" pitchFamily="18" charset="0"/>
                <a:cs typeface="Times New Roman" panose="02020603050405020304" pitchFamily="18" charset="0"/>
              </a:rPr>
              <a:t>төркемнәрендә</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тәрбияләнүче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балаларыбызның</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кыю</a:t>
            </a:r>
            <a:r>
              <a:rPr lang="ru-RU" sz="1400" dirty="0">
                <a:solidFill>
                  <a:srgbClr val="000000"/>
                </a:solidFill>
                <a:latin typeface="Times New Roman" panose="02020603050405020304" pitchFamily="18" charset="0"/>
                <a:cs typeface="Times New Roman" panose="02020603050405020304" pitchFamily="18" charset="0"/>
              </a:rPr>
              <a:t>, актив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иҗади</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әниләре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булды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Бәйрәмне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тәрбиячеләр</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Җаббарова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Сиринә</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Фәрит</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Гарипова Чулпан </a:t>
            </a:r>
            <a:r>
              <a:rPr lang="ru-RU" sz="1400" dirty="0" err="1">
                <a:solidFill>
                  <a:srgbClr val="000000"/>
                </a:solidFill>
                <a:latin typeface="Times New Roman" panose="02020603050405020304" pitchFamily="18" charset="0"/>
                <a:cs typeface="Times New Roman" panose="02020603050405020304" pitchFamily="18" charset="0"/>
              </a:rPr>
              <a:t>Равил</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физкультура </a:t>
            </a:r>
            <a:r>
              <a:rPr lang="ru-RU" sz="1400" dirty="0" smtClean="0">
                <a:solidFill>
                  <a:srgbClr val="000000"/>
                </a:solidFill>
                <a:latin typeface="Times New Roman" panose="02020603050405020304" pitchFamily="18" charset="0"/>
                <a:cs typeface="Times New Roman" panose="02020603050405020304" pitchFamily="18" charset="0"/>
              </a:rPr>
              <a:t> инструкторы </a:t>
            </a:r>
            <a:r>
              <a:rPr lang="ru-RU" sz="1400" dirty="0" err="1">
                <a:solidFill>
                  <a:srgbClr val="000000"/>
                </a:solidFill>
                <a:latin typeface="Times New Roman" panose="02020603050405020304" pitchFamily="18" charset="0"/>
                <a:cs typeface="Times New Roman" panose="02020603050405020304" pitchFamily="18" charset="0"/>
              </a:rPr>
              <a:t>Гәрәева</a:t>
            </a:r>
            <a:r>
              <a:rPr lang="ru-RU" sz="1400" dirty="0">
                <a:solidFill>
                  <a:srgbClr val="000000"/>
                </a:solidFill>
                <a:latin typeface="Times New Roman" panose="02020603050405020304" pitchFamily="18" charset="0"/>
                <a:cs typeface="Times New Roman" panose="02020603050405020304" pitchFamily="18" charset="0"/>
              </a:rPr>
              <a:t> Лилия </a:t>
            </a:r>
            <a:r>
              <a:rPr lang="ru-RU" sz="1400" dirty="0" err="1">
                <a:solidFill>
                  <a:srgbClr val="000000"/>
                </a:solidFill>
                <a:latin typeface="Times New Roman" panose="02020603050405020304" pitchFamily="18" charset="0"/>
                <a:cs typeface="Times New Roman" panose="02020603050405020304" pitchFamily="18" charset="0"/>
              </a:rPr>
              <a:t>Вакыйф</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музыка </a:t>
            </a:r>
            <a:r>
              <a:rPr lang="ru-RU" sz="1400" dirty="0" err="1">
                <a:solidFill>
                  <a:srgbClr val="000000"/>
                </a:solidFill>
                <a:latin typeface="Times New Roman" panose="02020603050405020304" pitchFamily="18" charset="0"/>
                <a:cs typeface="Times New Roman" panose="02020603050405020304" pitchFamily="18" charset="0"/>
              </a:rPr>
              <a:t>җитәкчесе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Мөбәрәкшина</a:t>
            </a:r>
            <a:r>
              <a:rPr lang="ru-RU" sz="1400" dirty="0">
                <a:solidFill>
                  <a:srgbClr val="000000"/>
                </a:solidFill>
                <a:latin typeface="Times New Roman" panose="02020603050405020304" pitchFamily="18" charset="0"/>
                <a:cs typeface="Times New Roman" panose="02020603050405020304" pitchFamily="18" charset="0"/>
              </a:rPr>
              <a:t> Лия </a:t>
            </a:r>
            <a:r>
              <a:rPr lang="ru-RU" sz="1400" dirty="0" err="1" smtClean="0">
                <a:solidFill>
                  <a:srgbClr val="000000"/>
                </a:solidFill>
                <a:latin typeface="Times New Roman" panose="02020603050405020304" pitchFamily="18" charset="0"/>
                <a:cs typeface="Times New Roman" panose="02020603050405020304" pitchFamily="18" charset="0"/>
              </a:rPr>
              <a:t>Хәбир</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кызы</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үткәрде</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smtClean="0">
                <a:solidFill>
                  <a:srgbClr val="000000"/>
                </a:solidFill>
                <a:latin typeface="Times New Roman" panose="02020603050405020304" pitchFamily="18" charset="0"/>
                <a:cs typeface="Times New Roman" panose="02020603050405020304" pitchFamily="18" charset="0"/>
              </a:rPr>
              <a:t>Чараның</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кунагы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smtClean="0">
                <a:solidFill>
                  <a:srgbClr val="000000"/>
                </a:solidFill>
                <a:latin typeface="Times New Roman" panose="02020603050405020304" pitchFamily="18" charset="0"/>
                <a:cs typeface="Times New Roman" panose="02020603050405020304" pitchFamily="18" charset="0"/>
              </a:rPr>
              <a:t>«Юл </a:t>
            </a:r>
            <a:r>
              <a:rPr lang="ru-RU" sz="1400" dirty="0" err="1">
                <a:solidFill>
                  <a:srgbClr val="000000"/>
                </a:solidFill>
                <a:latin typeface="Times New Roman" panose="02020603050405020304" pitchFamily="18" charset="0"/>
                <a:cs typeface="Times New Roman" panose="02020603050405020304" pitchFamily="18" charset="0"/>
              </a:rPr>
              <a:t>хәрәкәте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иминлеге</a:t>
            </a:r>
            <a:r>
              <a:rPr lang="ru-RU" sz="1400" dirty="0" smtClean="0">
                <a:solidFill>
                  <a:srgbClr val="000000"/>
                </a:solidFill>
                <a:latin typeface="Times New Roman" panose="02020603050405020304" pitchFamily="18" charset="0"/>
                <a:cs typeface="Times New Roman" panose="02020603050405020304" pitchFamily="18" charset="0"/>
              </a:rPr>
              <a:t>» ДБУ </a:t>
            </a:r>
            <a:r>
              <a:rPr lang="ru-RU" sz="1400" dirty="0">
                <a:solidFill>
                  <a:srgbClr val="000000"/>
                </a:solidFill>
                <a:latin typeface="Times New Roman" panose="02020603050405020304" pitchFamily="18" charset="0"/>
                <a:cs typeface="Times New Roman" panose="02020603050405020304" pitchFamily="18" charset="0"/>
              </a:rPr>
              <a:t>Казан </a:t>
            </a:r>
            <a:r>
              <a:rPr lang="ru-RU" sz="1400" dirty="0" err="1">
                <a:solidFill>
                  <a:srgbClr val="000000"/>
                </a:solidFill>
                <a:latin typeface="Times New Roman" panose="02020603050405020304" pitchFamily="18" charset="0"/>
                <a:cs typeface="Times New Roman" panose="02020603050405020304" pitchFamily="18" charset="0"/>
              </a:rPr>
              <a:t>шәһәре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территориаль</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идарәсенең</a:t>
            </a:r>
            <a:r>
              <a:rPr lang="ru-RU" sz="1400" dirty="0">
                <a:solidFill>
                  <a:srgbClr val="000000"/>
                </a:solidFill>
                <a:latin typeface="Times New Roman" panose="02020603050405020304" pitchFamily="18" charset="0"/>
                <a:cs typeface="Times New Roman" panose="02020603050405020304" pitchFamily="18" charset="0"/>
              </a:rPr>
              <a:t> профилактика </a:t>
            </a:r>
            <a:r>
              <a:rPr lang="ru-RU" sz="1400" dirty="0" err="1" smtClean="0">
                <a:solidFill>
                  <a:srgbClr val="000000"/>
                </a:solidFill>
                <a:latin typeface="Times New Roman" panose="02020603050405020304" pitchFamily="18" charset="0"/>
                <a:cs typeface="Times New Roman" panose="02020603050405020304" pitchFamily="18" charset="0"/>
              </a:rPr>
              <a:t>бүлеге</a:t>
            </a:r>
            <a:r>
              <a:rPr lang="ru-RU" sz="1400" dirty="0" smtClean="0">
                <a:solidFill>
                  <a:srgbClr val="000000"/>
                </a:solidFill>
                <a:latin typeface="Times New Roman" panose="02020603050405020304" pitchFamily="18" charset="0"/>
                <a:cs typeface="Times New Roman" panose="02020603050405020304" pitchFamily="18" charset="0"/>
              </a:rPr>
              <a:t> </a:t>
            </a:r>
            <a:r>
              <a:rPr lang="ru-RU" sz="1400" dirty="0">
                <a:solidFill>
                  <a:srgbClr val="000000"/>
                </a:solidFill>
                <a:latin typeface="Times New Roman" panose="02020603050405020304" pitchFamily="18" charset="0"/>
                <a:cs typeface="Times New Roman" panose="02020603050405020304" pitchFamily="18" charset="0"/>
              </a:rPr>
              <a:t>Арча районы </a:t>
            </a:r>
            <a:r>
              <a:rPr lang="ru-RU" sz="1400" dirty="0" err="1">
                <a:solidFill>
                  <a:srgbClr val="000000"/>
                </a:solidFill>
                <a:latin typeface="Times New Roman" panose="02020603050405020304" pitchFamily="18" charset="0"/>
                <a:cs typeface="Times New Roman" panose="02020603050405020304" pitchFamily="18" charset="0"/>
              </a:rPr>
              <a:t>бүлекчәсе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начальнигы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Мөхәммәтҗанова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Энҗе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Газиз</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кызы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булды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Ул</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катнашучыларның</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чыгышларына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бәя</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бирде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профессиональ</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киңәшләре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белән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уртаклашты</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һәм</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юл</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йөрү</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кагыйдәләрен</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үтәүнең</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мөһимлеге</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турында</a:t>
            </a:r>
            <a:r>
              <a:rPr lang="ru-RU" sz="1400" dirty="0">
                <a:solidFill>
                  <a:srgbClr val="000000"/>
                </a:solidFill>
                <a:latin typeface="Times New Roman" panose="02020603050405020304" pitchFamily="18" charset="0"/>
                <a:cs typeface="Times New Roman" panose="02020603050405020304" pitchFamily="18" charset="0"/>
              </a:rPr>
              <a:t> </a:t>
            </a:r>
            <a:r>
              <a:rPr lang="ru-RU" sz="1400" dirty="0" err="1">
                <a:solidFill>
                  <a:srgbClr val="000000"/>
                </a:solidFill>
                <a:latin typeface="Times New Roman" panose="02020603050405020304" pitchFamily="18" charset="0"/>
                <a:cs typeface="Times New Roman" panose="02020603050405020304" pitchFamily="18" charset="0"/>
              </a:rPr>
              <a:t>искәртте</a:t>
            </a:r>
            <a:r>
              <a:rPr lang="ru-RU" sz="1400" dirty="0">
                <a:solidFill>
                  <a:srgbClr val="000000"/>
                </a:solidFill>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31" name="Рисунок 30"/>
          <p:cNvPicPr>
            <a:picLocks noChangeAspect="1"/>
          </p:cNvPicPr>
          <p:nvPr/>
        </p:nvPicPr>
        <p:blipFill rotWithShape="1">
          <a:blip r:embed="rId11" cstate="print">
            <a:extLst>
              <a:ext uri="{28A0092B-C50C-407E-A947-70E740481C1C}">
                <a14:useLocalDpi xmlns:a14="http://schemas.microsoft.com/office/drawing/2010/main" val="0"/>
              </a:ext>
            </a:extLst>
          </a:blip>
          <a:srcRect l="9902" t="24575" r="6079" b="2484"/>
          <a:stretch/>
        </p:blipFill>
        <p:spPr>
          <a:xfrm>
            <a:off x="4931803" y="4852431"/>
            <a:ext cx="3370724" cy="1874719"/>
          </a:xfrm>
          <a:prstGeom prst="rect">
            <a:avLst/>
          </a:prstGeom>
        </p:spPr>
      </p:pic>
      <p:pic>
        <p:nvPicPr>
          <p:cNvPr id="3" name="Рисунок 2"/>
          <p:cNvPicPr>
            <a:picLocks noChangeAspect="1"/>
          </p:cNvPicPr>
          <p:nvPr/>
        </p:nvPicPr>
        <p:blipFill rotWithShape="1">
          <a:blip r:embed="rId12" cstate="print">
            <a:extLst>
              <a:ext uri="{28A0092B-C50C-407E-A947-70E740481C1C}">
                <a14:useLocalDpi xmlns:a14="http://schemas.microsoft.com/office/drawing/2010/main" val="0"/>
              </a:ext>
            </a:extLst>
          </a:blip>
          <a:srcRect l="4233" t="20168" r="8327" b="4468"/>
          <a:stretch/>
        </p:blipFill>
        <p:spPr>
          <a:xfrm>
            <a:off x="8931239" y="215011"/>
            <a:ext cx="3046033" cy="1518946"/>
          </a:xfrm>
          <a:prstGeom prst="rect">
            <a:avLst/>
          </a:prstGeom>
        </p:spPr>
      </p:pic>
      <p:pic>
        <p:nvPicPr>
          <p:cNvPr id="4" name="Рисунок 3"/>
          <p:cNvPicPr>
            <a:picLocks noChangeAspect="1"/>
          </p:cNvPicPr>
          <p:nvPr/>
        </p:nvPicPr>
        <p:blipFill rotWithShape="1">
          <a:blip r:embed="rId13" cstate="print">
            <a:extLst>
              <a:ext uri="{28A0092B-C50C-407E-A947-70E740481C1C}">
                <a14:useLocalDpi xmlns:a14="http://schemas.microsoft.com/office/drawing/2010/main" val="0"/>
              </a:ext>
            </a:extLst>
          </a:blip>
          <a:srcRect t="35189" b="10791"/>
          <a:stretch/>
        </p:blipFill>
        <p:spPr>
          <a:xfrm>
            <a:off x="8823912" y="3324989"/>
            <a:ext cx="3128392" cy="1272453"/>
          </a:xfrm>
          <a:prstGeom prst="rect">
            <a:avLst/>
          </a:prstGeom>
        </p:spPr>
      </p:pic>
      <p:pic>
        <p:nvPicPr>
          <p:cNvPr id="5" name="Рисунок 4"/>
          <p:cNvPicPr>
            <a:picLocks noChangeAspect="1"/>
          </p:cNvPicPr>
          <p:nvPr/>
        </p:nvPicPr>
        <p:blipFill rotWithShape="1">
          <a:blip r:embed="rId14" cstate="print">
            <a:extLst>
              <a:ext uri="{28A0092B-C50C-407E-A947-70E740481C1C}">
                <a14:useLocalDpi xmlns:a14="http://schemas.microsoft.com/office/drawing/2010/main" val="0"/>
              </a:ext>
            </a:extLst>
          </a:blip>
          <a:srcRect l="16858" t="16997"/>
          <a:stretch/>
        </p:blipFill>
        <p:spPr>
          <a:xfrm>
            <a:off x="8861978" y="4866104"/>
            <a:ext cx="2969899" cy="1660910"/>
          </a:xfrm>
          <a:prstGeom prst="rect">
            <a:avLst/>
          </a:prstGeom>
        </p:spPr>
      </p:pic>
    </p:spTree>
    <p:extLst>
      <p:ext uri="{BB962C8B-B14F-4D97-AF65-F5344CB8AC3E}">
        <p14:creationId xmlns:p14="http://schemas.microsoft.com/office/powerpoint/2010/main" val="34509180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TotalTime>
  <Words>468</Words>
  <Application>Microsoft Office PowerPoint</Application>
  <PresentationFormat>Широкоэкранный</PresentationFormat>
  <Paragraphs>102</Paragraphs>
  <Slides>3</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vt:i4>
      </vt:variant>
    </vt:vector>
  </HeadingPairs>
  <TitlesOfParts>
    <vt:vector size="9" baseType="lpstr">
      <vt:lpstr>SimSun-ExtB</vt: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Айгуль</dc:creator>
  <cp:lastModifiedBy>Айгуль</cp:lastModifiedBy>
  <cp:revision>46</cp:revision>
  <dcterms:created xsi:type="dcterms:W3CDTF">2025-03-26T09:24:38Z</dcterms:created>
  <dcterms:modified xsi:type="dcterms:W3CDTF">2026-04-29T11:57:05Z</dcterms:modified>
</cp:coreProperties>
</file>